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57" r:id="rId4"/>
    <p:sldId id="265" r:id="rId5"/>
    <p:sldId id="283" r:id="rId6"/>
    <p:sldId id="298" r:id="rId7"/>
    <p:sldId id="297" r:id="rId8"/>
    <p:sldId id="289" r:id="rId9"/>
    <p:sldId id="294" r:id="rId10"/>
    <p:sldId id="296" r:id="rId11"/>
    <p:sldId id="295" r:id="rId12"/>
    <p:sldId id="286" r:id="rId13"/>
    <p:sldId id="275" r:id="rId14"/>
    <p:sldId id="277" r:id="rId15"/>
    <p:sldId id="260" r:id="rId16"/>
    <p:sldId id="280" r:id="rId1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654"/>
    <a:srgbClr val="4472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21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7ACFE-4162-4A70-9424-9BCC63129578}" type="datetimeFigureOut">
              <a:rPr lang="es-PE" smtClean="0"/>
              <a:t>13/08/2019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94408-1575-4884-BD73-17373243FBE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86465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9BE5BF-076B-4B4C-800D-367FC9944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A649BA-0E1A-4733-9A30-C70FE0FEC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848884-FB8F-4D64-ACD0-4C8D7EF0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CD488C-D12D-437D-8276-A3E1A3495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E0FA52-63F4-468C-A106-E4534039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45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FA6C53-374E-4DA6-9BDC-E390351F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16E57D-CECF-46E6-8BEE-9C6E1FE90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844672-2686-4B65-A018-832112DFE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FCBAC-722A-43F8-9029-46DFE8B63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22467B-9A6A-4A6E-9064-FB1050B0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71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C782723-B842-4965-B087-321DCFF03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B487C0-D712-46F5-9966-FAA33E4CA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BA4C1A-94B4-463B-85C4-CED196D70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21144A-7C2E-4825-87D1-7F9229FF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E4F102-1B31-4755-874C-2B5AB30E8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312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9BE5BF-076B-4B4C-800D-367FC9944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A649BA-0E1A-4733-9A30-C70FE0FEC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848884-FB8F-4D64-ACD0-4C8D7EF0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CD488C-D12D-437D-8276-A3E1A3495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E0FA52-63F4-468C-A106-E4534039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762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9FF0E0-26EC-4081-9976-1DA7A0314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CFA5D2-D618-4FCD-A22A-FF9086BD5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CEE079-0AA0-4B45-9E0D-976F86350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09A8BB-763C-46B3-BA52-58CDD217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DE428D-0F4B-461E-85A2-C2080FBD2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691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C5246-9737-448C-AFEA-B7535FDD8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6198C6-6831-4C51-A4DD-6CA1257A7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B0D085-5803-4B96-B60B-FABAB683E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C894B8-1E40-408E-96F6-D8DC2881F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AA4352-6CDC-4456-8B7F-A6B72167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077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44649-E736-4C97-B317-77C2F25F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E336E0-E078-4BED-8B8E-BBF3C86BF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993C17-7740-4D93-B4B2-7B7D91597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4025F9-382E-4A81-AB0F-5215DE987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87363B-E001-418C-BB42-16D77FDD1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EC1224-8884-4459-99C4-BCC06E8B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291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AE18E-A040-44D9-A61E-30DECE90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0BCD83-DE2C-42FA-B83D-0E85D24B6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E52671-0FB1-4B7F-82A2-B08889240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123A4C-8ABD-4A1C-BD71-2F0FB7975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35D438E-50C8-4F9D-B8AA-6E85134F1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E5E0E9-B36C-4EBE-B5C8-F51D9D895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B2F25D6-C297-4E91-B6E0-087F9730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BCFA967-5A11-41F2-84B7-85E14695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104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BD91B-3EAA-43B5-A5F6-79855140B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D51041-879A-41EA-BD27-E03FEC5C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959E20-931F-442B-82F6-AECADD6C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03F629-9394-447A-BDF8-63BB5993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857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1779572-3FF4-40F7-8B92-C348CB2F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FA3AA79-AC37-4967-9C7D-51ED84F2A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AA07D3-238A-49E1-9195-CA0C7A8C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488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E923A7-01D8-4E0B-9FF4-9CC1EFD33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F7DD30-BF20-46A3-B5F6-E66552D8C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B87984-58F5-4BCA-B6D8-3D5DF4948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328628-016C-4724-BBB5-526560128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85B146-621F-4AEA-B43A-1033D163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97573E-B5DE-42B0-8BA5-956F7706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02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9FF0E0-26EC-4081-9976-1DA7A0314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CFA5D2-D618-4FCD-A22A-FF9086BD5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CEE079-0AA0-4B45-9E0D-976F86350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09A8BB-763C-46B3-BA52-58CDD217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DE428D-0F4B-461E-85A2-C2080FBD2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176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8B682-DDCE-4138-BC61-82C1FE27E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AA8DEC5-DBAE-4A53-AA31-08C54FB988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65E358-5166-4BA2-98F9-219C04F11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92F9D8-B30B-47D1-8151-35AA67F85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FB3C6F-8284-4E6A-B107-E6F0B19B8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4E0E83-6569-4F68-8927-6E41A0D5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643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FA6C53-374E-4DA6-9BDC-E390351F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16E57D-CECF-46E6-8BEE-9C6E1FE90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844672-2686-4B65-A018-832112DFE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FCBAC-722A-43F8-9029-46DFE8B63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22467B-9A6A-4A6E-9064-FB1050B0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460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C782723-B842-4965-B087-321DCFF03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B487C0-D712-46F5-9966-FAA33E4CA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BA4C1A-94B4-463B-85C4-CED196D70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21144A-7C2E-4825-87D1-7F9229FF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E4F102-1B31-4755-874C-2B5AB30E8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99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9BE5BF-076B-4B4C-800D-367FC9944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A649BA-0E1A-4733-9A30-C70FE0FEC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848884-FB8F-4D64-ACD0-4C8D7EF0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CD488C-D12D-437D-8276-A3E1A3495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E0FA52-63F4-468C-A106-E4534039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73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9FF0E0-26EC-4081-9976-1DA7A0314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CFA5D2-D618-4FCD-A22A-FF9086BD5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CEE079-0AA0-4B45-9E0D-976F86350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09A8BB-763C-46B3-BA52-58CDD217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DE428D-0F4B-461E-85A2-C2080FBD2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265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C5246-9737-448C-AFEA-B7535FDD8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6198C6-6831-4C51-A4DD-6CA1257A7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B0D085-5803-4B96-B60B-FABAB683E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C894B8-1E40-408E-96F6-D8DC2881F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AA4352-6CDC-4456-8B7F-A6B72167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100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44649-E736-4C97-B317-77C2F25F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E336E0-E078-4BED-8B8E-BBF3C86BF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993C17-7740-4D93-B4B2-7B7D91597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4025F9-382E-4A81-AB0F-5215DE987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87363B-E001-418C-BB42-16D77FDD1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EC1224-8884-4459-99C4-BCC06E8B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106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AE18E-A040-44D9-A61E-30DECE90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0BCD83-DE2C-42FA-B83D-0E85D24B6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E52671-0FB1-4B7F-82A2-B08889240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123A4C-8ABD-4A1C-BD71-2F0FB7975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35D438E-50C8-4F9D-B8AA-6E85134F1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E5E0E9-B36C-4EBE-B5C8-F51D9D895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B2F25D6-C297-4E91-B6E0-087F9730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BCFA967-5A11-41F2-84B7-85E14695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076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BD91B-3EAA-43B5-A5F6-79855140B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D51041-879A-41EA-BD27-E03FEC5C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959E20-931F-442B-82F6-AECADD6C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03F629-9394-447A-BDF8-63BB5993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91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1779572-3FF4-40F7-8B92-C348CB2F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FA3AA79-AC37-4967-9C7D-51ED84F2A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AA07D3-238A-49E1-9195-CA0C7A8C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71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C5246-9737-448C-AFEA-B7535FDD8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6198C6-6831-4C51-A4DD-6CA1257A7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B0D085-5803-4B96-B60B-FABAB683E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C894B8-1E40-408E-96F6-D8DC2881F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AA4352-6CDC-4456-8B7F-A6B72167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308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E923A7-01D8-4E0B-9FF4-9CC1EFD33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F7DD30-BF20-46A3-B5F6-E66552D8C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B87984-58F5-4BCA-B6D8-3D5DF4948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328628-016C-4724-BBB5-526560128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85B146-621F-4AEA-B43A-1033D163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97573E-B5DE-42B0-8BA5-956F7706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484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8B682-DDCE-4138-BC61-82C1FE27E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AA8DEC5-DBAE-4A53-AA31-08C54FB988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65E358-5166-4BA2-98F9-219C04F11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92F9D8-B30B-47D1-8151-35AA67F85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FB3C6F-8284-4E6A-B107-E6F0B19B8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4E0E83-6569-4F68-8927-6E41A0D5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343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FA6C53-374E-4DA6-9BDC-E390351F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16E57D-CECF-46E6-8BEE-9C6E1FE90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844672-2686-4B65-A018-832112DFE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FCBAC-722A-43F8-9029-46DFE8B63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22467B-9A6A-4A6E-9064-FB1050B0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187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C782723-B842-4965-B087-321DCFF03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B487C0-D712-46F5-9966-FAA33E4CA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BA4C1A-94B4-463B-85C4-CED196D70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21144A-7C2E-4825-87D1-7F9229FF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E4F102-1B31-4755-874C-2B5AB30E8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46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44649-E736-4C97-B317-77C2F25F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E336E0-E078-4BED-8B8E-BBF3C86BF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993C17-7740-4D93-B4B2-7B7D91597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4025F9-382E-4A81-AB0F-5215DE987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87363B-E001-418C-BB42-16D77FDD1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EC1224-8884-4459-99C4-BCC06E8B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92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AE18E-A040-44D9-A61E-30DECE90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0BCD83-DE2C-42FA-B83D-0E85D24B6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E52671-0FB1-4B7F-82A2-B08889240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123A4C-8ABD-4A1C-BD71-2F0FB7975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35D438E-50C8-4F9D-B8AA-6E85134F1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E5E0E9-B36C-4EBE-B5C8-F51D9D895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B2F25D6-C297-4E91-B6E0-087F9730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BCFA967-5A11-41F2-84B7-85E14695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70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BD91B-3EAA-43B5-A5F6-79855140B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D51041-879A-41EA-BD27-E03FEC5C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959E20-931F-442B-82F6-AECADD6C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03F629-9394-447A-BDF8-63BB5993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15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1779572-3FF4-40F7-8B92-C348CB2F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FA3AA79-AC37-4967-9C7D-51ED84F2A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AA07D3-238A-49E1-9195-CA0C7A8C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06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E923A7-01D8-4E0B-9FF4-9CC1EFD33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F7DD30-BF20-46A3-B5F6-E66552D8C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B87984-58F5-4BCA-B6D8-3D5DF4948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328628-016C-4724-BBB5-526560128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85B146-621F-4AEA-B43A-1033D163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97573E-B5DE-42B0-8BA5-956F7706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85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8B682-DDCE-4138-BC61-82C1FE27E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AA8DEC5-DBAE-4A53-AA31-08C54FB988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65E358-5166-4BA2-98F9-219C04F11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92F9D8-B30B-47D1-8151-35AA67F85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FB3C6F-8284-4E6A-B107-E6F0B19B8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4E0E83-6569-4F68-8927-6E41A0D5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05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93B037-555F-4163-93D9-21959C9C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56B9E6-CFA1-4B84-B119-2F24C8575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47209E-6339-4D0D-818F-F8A00F4AA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E1F967-A4F1-4BD8-A32C-1B0CBB852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487E77-E6BA-49BF-8B52-81DE5DE01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99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93B037-555F-4163-93D9-21959C9C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56B9E6-CFA1-4B84-B119-2F24C8575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47209E-6339-4D0D-818F-F8A00F4AA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E1F967-A4F1-4BD8-A32C-1B0CBB852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487E77-E6BA-49BF-8B52-81DE5DE01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32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93B037-555F-4163-93D9-21959C9C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56B9E6-CFA1-4B84-B119-2F24C8575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47209E-6339-4D0D-818F-F8A00F4AA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A0986-B9A5-476E-9D9D-D79632D6A974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13/08/2019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E1F967-A4F1-4BD8-A32C-1B0CBB852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487E77-E6BA-49BF-8B52-81DE5DE01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D88C8-4377-4532-AA98-6A6C69F3CB5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93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2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6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ángulo rectángulo 8">
            <a:extLst>
              <a:ext uri="{FF2B5EF4-FFF2-40B4-BE49-F238E27FC236}">
                <a16:creationId xmlns:a16="http://schemas.microsoft.com/office/drawing/2014/main" id="{285AFB1F-C513-4958-A0D4-E752043E207A}"/>
              </a:ext>
            </a:extLst>
          </p:cNvPr>
          <p:cNvSpPr/>
          <p:nvPr/>
        </p:nvSpPr>
        <p:spPr>
          <a:xfrm rot="10800000">
            <a:off x="2486024" y="0"/>
            <a:ext cx="9705975" cy="521970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187FC9B-BB40-4B61-AC49-E25961ABB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071" y="492917"/>
            <a:ext cx="2906588" cy="229076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69E2071-974D-4E39-897F-B7C0506CA505}"/>
              </a:ext>
            </a:extLst>
          </p:cNvPr>
          <p:cNvSpPr txBox="1"/>
          <p:nvPr/>
        </p:nvSpPr>
        <p:spPr>
          <a:xfrm>
            <a:off x="47258" y="4039309"/>
            <a:ext cx="9689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600" b="1" dirty="0">
                <a:solidFill>
                  <a:prstClr val="white"/>
                </a:solidFill>
                <a:latin typeface="Calibri" panose="020F0502020204030204"/>
              </a:rPr>
              <a:t>OTORGAMIENTO DE CONTRATO DE CESION EN USO PARA SISTEMAS AGROFORESTALES-CCUSAF</a:t>
            </a:r>
            <a:endParaRPr kumimoji="0" lang="es-PE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69E2071-974D-4E39-897F-B7C0506CA505}"/>
              </a:ext>
            </a:extLst>
          </p:cNvPr>
          <p:cNvSpPr txBox="1"/>
          <p:nvPr/>
        </p:nvSpPr>
        <p:spPr>
          <a:xfrm>
            <a:off x="47258" y="1638299"/>
            <a:ext cx="6400434" cy="1384995"/>
          </a:xfrm>
          <a:prstGeom prst="rect">
            <a:avLst/>
          </a:prstGeom>
          <a:noFill/>
          <a:effectLst/>
          <a:scene3d>
            <a:camera prst="orthographicFront"/>
            <a:lightRig rig="threePt" dir="t">
              <a:rot lat="0" lon="0" rev="600000"/>
            </a:lightRig>
          </a:scene3d>
          <a:sp3d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800" b="1" dirty="0">
                <a:solidFill>
                  <a:schemeClr val="bg1"/>
                </a:solidFill>
                <a:latin typeface="Courier" panose="02060409020205020404" pitchFamily="49" charset="0"/>
              </a:rPr>
              <a:t>Dirección Ejecutiva de Administración y Conservación de los Recursos Naturales</a:t>
            </a:r>
            <a:endParaRPr kumimoji="0" lang="es-PE" sz="2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" panose="02060409020205020404" pitchFamily="49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69E2071-974D-4E39-897F-B7C0506CA505}"/>
              </a:ext>
            </a:extLst>
          </p:cNvPr>
          <p:cNvSpPr txBox="1"/>
          <p:nvPr/>
        </p:nvSpPr>
        <p:spPr>
          <a:xfrm>
            <a:off x="3080049" y="6073395"/>
            <a:ext cx="388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endParaRPr kumimoji="0" lang="es-PE" sz="24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91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5B4C89D5-BF22-4BDB-A95D-2351B6A3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5" name="Picture 1" descr="Membretado">
            <a:extLst>
              <a:ext uri="{FF2B5EF4-FFF2-40B4-BE49-F238E27FC236}">
                <a16:creationId xmlns:a16="http://schemas.microsoft.com/office/drawing/2014/main" id="{7F79ED5B-8C5E-46AE-AD79-79370B2AE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" r="74643" b="3632"/>
          <a:stretch/>
        </p:blipFill>
        <p:spPr bwMode="auto">
          <a:xfrm>
            <a:off x="192041" y="41334"/>
            <a:ext cx="1694011" cy="83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1DB27EF-C89A-4403-BEA7-AE043744785B}"/>
              </a:ext>
            </a:extLst>
          </p:cNvPr>
          <p:cNvSpPr txBox="1"/>
          <p:nvPr/>
        </p:nvSpPr>
        <p:spPr>
          <a:xfrm>
            <a:off x="2825626" y="-16893"/>
            <a:ext cx="92982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San Martín:</a:t>
            </a:r>
            <a:endParaRPr lang="es-PE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s-PE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s-PE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hacia una visión de futuro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49C6489-5BBF-4014-93D2-2D37374477E0}"/>
              </a:ext>
            </a:extLst>
          </p:cNvPr>
          <p:cNvCxnSpPr>
            <a:cxnSpLocks/>
          </p:cNvCxnSpPr>
          <p:nvPr/>
        </p:nvCxnSpPr>
        <p:spPr>
          <a:xfrm flipV="1">
            <a:off x="0" y="942845"/>
            <a:ext cx="12192000" cy="757"/>
          </a:xfrm>
          <a:prstGeom prst="line">
            <a:avLst/>
          </a:prstGeom>
          <a:ln w="63500">
            <a:solidFill>
              <a:srgbClr val="0366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o 24">
            <a:extLst>
              <a:ext uri="{FF2B5EF4-FFF2-40B4-BE49-F238E27FC236}">
                <a16:creationId xmlns:a16="http://schemas.microsoft.com/office/drawing/2014/main" id="{29255B7C-A129-43A2-B7F7-2D131E972C06}"/>
              </a:ext>
            </a:extLst>
          </p:cNvPr>
          <p:cNvGrpSpPr/>
          <p:nvPr/>
        </p:nvGrpSpPr>
        <p:grpSpPr>
          <a:xfrm>
            <a:off x="10325100" y="6514584"/>
            <a:ext cx="1798729" cy="343416"/>
            <a:chOff x="9820275" y="6305885"/>
            <a:chExt cx="1798729" cy="343416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3CA6885B-1CA0-41B6-AD0D-0C9F72DDD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323" t="93814" r="27498" b="217"/>
            <a:stretch/>
          </p:blipFill>
          <p:spPr>
            <a:xfrm>
              <a:off x="9820275" y="6305885"/>
              <a:ext cx="1798729" cy="179376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1000E4C3-0BB9-4AD7-BA3C-9E5D76C33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6644" b="16696"/>
            <a:stretch/>
          </p:blipFill>
          <p:spPr>
            <a:xfrm>
              <a:off x="9820275" y="6491017"/>
              <a:ext cx="1798729" cy="158284"/>
            </a:xfrm>
            <a:prstGeom prst="rect">
              <a:avLst/>
            </a:prstGeom>
          </p:spPr>
        </p:pic>
      </p:grpSp>
      <p:sp>
        <p:nvSpPr>
          <p:cNvPr id="9" name="Rectángulo redondeado 8">
            <a:hlinkClick r:id="rId4" action="ppaction://hlinksldjump"/>
          </p:cNvPr>
          <p:cNvSpPr/>
          <p:nvPr/>
        </p:nvSpPr>
        <p:spPr>
          <a:xfrm>
            <a:off x="7477432" y="1042421"/>
            <a:ext cx="4191843" cy="7053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PE" sz="10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PILOTO II: UBICACION: </a:t>
            </a:r>
          </a:p>
          <a:p>
            <a:pPr algn="ctr" defTabSz="685800">
              <a:defRPr/>
            </a:pPr>
            <a:r>
              <a:rPr lang="es-PE" sz="10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DISTRITO HUICUNGO Y PACHIZA – (HUAYABAMBA) PROVINCIA MARISCAL CACERES</a:t>
            </a:r>
          </a:p>
        </p:txBody>
      </p:sp>
      <p:sp>
        <p:nvSpPr>
          <p:cNvPr id="10" name="Rectángulo redondeado 9">
            <a:hlinkClick r:id="rId4" action="ppaction://hlinksldjump"/>
          </p:cNvPr>
          <p:cNvSpPr/>
          <p:nvPr/>
        </p:nvSpPr>
        <p:spPr>
          <a:xfrm>
            <a:off x="270130" y="1052554"/>
            <a:ext cx="4207452" cy="7008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PE" sz="10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PILOTO I: UBICACION: </a:t>
            </a:r>
          </a:p>
          <a:p>
            <a:pPr algn="ctr" defTabSz="685800">
              <a:defRPr/>
            </a:pPr>
            <a:r>
              <a:rPr lang="es-PE" sz="10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DISTRITO ALONZO DE ALVARADO – (ROQUE) PROVINCIA LAMAS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5" t="27841" r="27230" b="28635"/>
          <a:stretch/>
        </p:blipFill>
        <p:spPr>
          <a:xfrm>
            <a:off x="192041" y="1823175"/>
            <a:ext cx="2633585" cy="16770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0" t="19904" r="5452" b="25217"/>
          <a:stretch/>
        </p:blipFill>
        <p:spPr>
          <a:xfrm>
            <a:off x="6474348" y="1823175"/>
            <a:ext cx="2699149" cy="167709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/>
          <a:srcRect r="30365"/>
          <a:stretch/>
        </p:blipFill>
        <p:spPr>
          <a:xfrm>
            <a:off x="6509764" y="3570009"/>
            <a:ext cx="5327468" cy="316601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8"/>
          <a:srcRect r="30763"/>
          <a:stretch/>
        </p:blipFill>
        <p:spPr>
          <a:xfrm>
            <a:off x="83778" y="3570009"/>
            <a:ext cx="5099506" cy="3123951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9173498" y="2238072"/>
            <a:ext cx="2495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Área: 48.55 ha.</a:t>
            </a:r>
          </a:p>
          <a:p>
            <a:pPr algn="ctr"/>
            <a:r>
              <a:rPr lang="es-PE" b="1" dirty="0"/>
              <a:t>4 Contratos.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575825" y="2309838"/>
            <a:ext cx="2495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Área: 71.76 ha.</a:t>
            </a:r>
          </a:p>
          <a:p>
            <a:pPr algn="ctr"/>
            <a:r>
              <a:rPr lang="es-PE" b="1" dirty="0"/>
              <a:t>10 Contratos.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5183284" y="6047629"/>
            <a:ext cx="131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Área 120.31 ha.</a:t>
            </a:r>
          </a:p>
        </p:txBody>
      </p:sp>
    </p:spTree>
    <p:extLst>
      <p:ext uri="{BB962C8B-B14F-4D97-AF65-F5344CB8AC3E}">
        <p14:creationId xmlns:p14="http://schemas.microsoft.com/office/powerpoint/2010/main" val="2509265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5B4C89D5-BF22-4BDB-A95D-2351B6A3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5" name="Picture 1" descr="Membretado">
            <a:extLst>
              <a:ext uri="{FF2B5EF4-FFF2-40B4-BE49-F238E27FC236}">
                <a16:creationId xmlns:a16="http://schemas.microsoft.com/office/drawing/2014/main" id="{7F79ED5B-8C5E-46AE-AD79-79370B2AE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" r="74643" b="3632"/>
          <a:stretch/>
        </p:blipFill>
        <p:spPr bwMode="auto">
          <a:xfrm>
            <a:off x="192041" y="41334"/>
            <a:ext cx="1694011" cy="83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1DB27EF-C89A-4403-BEA7-AE043744785B}"/>
              </a:ext>
            </a:extLst>
          </p:cNvPr>
          <p:cNvSpPr txBox="1"/>
          <p:nvPr/>
        </p:nvSpPr>
        <p:spPr>
          <a:xfrm>
            <a:off x="2825626" y="-16893"/>
            <a:ext cx="92982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San Martín:</a:t>
            </a:r>
            <a:endParaRPr lang="es-PE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s-PE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s-PE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hacia una visión de futuro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49C6489-5BBF-4014-93D2-2D37374477E0}"/>
              </a:ext>
            </a:extLst>
          </p:cNvPr>
          <p:cNvCxnSpPr>
            <a:cxnSpLocks/>
          </p:cNvCxnSpPr>
          <p:nvPr/>
        </p:nvCxnSpPr>
        <p:spPr>
          <a:xfrm flipV="1">
            <a:off x="0" y="942845"/>
            <a:ext cx="12192000" cy="757"/>
          </a:xfrm>
          <a:prstGeom prst="line">
            <a:avLst/>
          </a:prstGeom>
          <a:ln w="63500">
            <a:solidFill>
              <a:srgbClr val="0366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o 24">
            <a:extLst>
              <a:ext uri="{FF2B5EF4-FFF2-40B4-BE49-F238E27FC236}">
                <a16:creationId xmlns:a16="http://schemas.microsoft.com/office/drawing/2014/main" id="{29255B7C-A129-43A2-B7F7-2D131E972C06}"/>
              </a:ext>
            </a:extLst>
          </p:cNvPr>
          <p:cNvGrpSpPr/>
          <p:nvPr/>
        </p:nvGrpSpPr>
        <p:grpSpPr>
          <a:xfrm>
            <a:off x="10325100" y="6514584"/>
            <a:ext cx="1798729" cy="343416"/>
            <a:chOff x="9820275" y="6305885"/>
            <a:chExt cx="1798729" cy="343416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3CA6885B-1CA0-41B6-AD0D-0C9F72DDD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323" t="93814" r="27498" b="217"/>
            <a:stretch/>
          </p:blipFill>
          <p:spPr>
            <a:xfrm>
              <a:off x="9820275" y="6305885"/>
              <a:ext cx="1798729" cy="179376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1000E4C3-0BB9-4AD7-BA3C-9E5D76C33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6644" b="16696"/>
            <a:stretch/>
          </p:blipFill>
          <p:spPr>
            <a:xfrm>
              <a:off x="9820275" y="6491017"/>
              <a:ext cx="1798729" cy="158284"/>
            </a:xfrm>
            <a:prstGeom prst="rect">
              <a:avLst/>
            </a:prstGeom>
          </p:spPr>
        </p:pic>
      </p:grpSp>
      <p:sp>
        <p:nvSpPr>
          <p:cNvPr id="30" name="Rectángulo 29"/>
          <p:cNvSpPr/>
          <p:nvPr/>
        </p:nvSpPr>
        <p:spPr>
          <a:xfrm>
            <a:off x="1637070" y="1022403"/>
            <a:ext cx="8688029" cy="492443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PE" sz="2600" b="1" dirty="0">
                <a:solidFill>
                  <a:schemeClr val="tx1"/>
                </a:solidFill>
              </a:rPr>
              <a:t>Contrato de cesión en uso para sistemas agroforestales </a:t>
            </a:r>
            <a:endParaRPr lang="es-PE" sz="2600" dirty="0">
              <a:solidFill>
                <a:schemeClr val="tx1"/>
              </a:solidFill>
            </a:endParaRPr>
          </a:p>
        </p:txBody>
      </p:sp>
      <p:pic>
        <p:nvPicPr>
          <p:cNvPr id="11" name="Google Shape;389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5476" y="1639648"/>
            <a:ext cx="8718996" cy="475013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36" y="2194365"/>
            <a:ext cx="2923193" cy="388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97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5B4C89D5-BF22-4BDB-A95D-2351B6A3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5" name="Picture 1" descr="Membretado">
            <a:extLst>
              <a:ext uri="{FF2B5EF4-FFF2-40B4-BE49-F238E27FC236}">
                <a16:creationId xmlns:a16="http://schemas.microsoft.com/office/drawing/2014/main" id="{7F79ED5B-8C5E-46AE-AD79-79370B2AE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" r="74643" b="3632"/>
          <a:stretch/>
        </p:blipFill>
        <p:spPr bwMode="auto">
          <a:xfrm>
            <a:off x="192041" y="41334"/>
            <a:ext cx="1694011" cy="83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1DB27EF-C89A-4403-BEA7-AE043744785B}"/>
              </a:ext>
            </a:extLst>
          </p:cNvPr>
          <p:cNvSpPr txBox="1"/>
          <p:nvPr/>
        </p:nvSpPr>
        <p:spPr>
          <a:xfrm>
            <a:off x="2825626" y="-16893"/>
            <a:ext cx="92982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San Martín:</a:t>
            </a:r>
            <a:endParaRPr lang="es-PE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s-PE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s-PE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hacia una visión de futuro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49C6489-5BBF-4014-93D2-2D37374477E0}"/>
              </a:ext>
            </a:extLst>
          </p:cNvPr>
          <p:cNvCxnSpPr>
            <a:cxnSpLocks/>
          </p:cNvCxnSpPr>
          <p:nvPr/>
        </p:nvCxnSpPr>
        <p:spPr>
          <a:xfrm flipV="1">
            <a:off x="0" y="942845"/>
            <a:ext cx="12192000" cy="757"/>
          </a:xfrm>
          <a:prstGeom prst="line">
            <a:avLst/>
          </a:prstGeom>
          <a:ln w="63500">
            <a:solidFill>
              <a:srgbClr val="0366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o 24">
            <a:extLst>
              <a:ext uri="{FF2B5EF4-FFF2-40B4-BE49-F238E27FC236}">
                <a16:creationId xmlns:a16="http://schemas.microsoft.com/office/drawing/2014/main" id="{29255B7C-A129-43A2-B7F7-2D131E972C06}"/>
              </a:ext>
            </a:extLst>
          </p:cNvPr>
          <p:cNvGrpSpPr/>
          <p:nvPr/>
        </p:nvGrpSpPr>
        <p:grpSpPr>
          <a:xfrm>
            <a:off x="10325100" y="6514584"/>
            <a:ext cx="1798729" cy="343416"/>
            <a:chOff x="9820275" y="6305885"/>
            <a:chExt cx="1798729" cy="343416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3CA6885B-1CA0-41B6-AD0D-0C9F72DDD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323" t="93814" r="27498" b="217"/>
            <a:stretch/>
          </p:blipFill>
          <p:spPr>
            <a:xfrm>
              <a:off x="9820275" y="6305885"/>
              <a:ext cx="1798729" cy="179376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1000E4C3-0BB9-4AD7-BA3C-9E5D76C33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6644" b="16696"/>
            <a:stretch/>
          </p:blipFill>
          <p:spPr>
            <a:xfrm>
              <a:off x="9820275" y="6491017"/>
              <a:ext cx="1798729" cy="158284"/>
            </a:xfrm>
            <a:prstGeom prst="rect">
              <a:avLst/>
            </a:prstGeom>
          </p:spPr>
        </p:pic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3382"/>
            <a:ext cx="7795409" cy="560807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89" y="1429247"/>
            <a:ext cx="2433484" cy="3073901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7863579" y="5003517"/>
            <a:ext cx="3831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b="1" dirty="0"/>
              <a:t>RECUPERACIÓN DE LA COBERTURA FORESTAL, MEDINANTE EL TORNILLO ASOCIADO A LA MARUPA BAJO REGENERACIÓN NATURAL</a:t>
            </a:r>
          </a:p>
        </p:txBody>
      </p:sp>
    </p:spTree>
    <p:extLst>
      <p:ext uri="{BB962C8B-B14F-4D97-AF65-F5344CB8AC3E}">
        <p14:creationId xmlns:p14="http://schemas.microsoft.com/office/powerpoint/2010/main" val="2721323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6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4DF0CE9-2D6A-4069-8FBF-9DBCBC035F38}"/>
              </a:ext>
            </a:extLst>
          </p:cNvPr>
          <p:cNvSpPr txBox="1"/>
          <p:nvPr/>
        </p:nvSpPr>
        <p:spPr>
          <a:xfrm>
            <a:off x="3290793" y="3793283"/>
            <a:ext cx="5438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GRACIAS POR SU ATENCIÓN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B4C89D5-BF22-4BDB-A95D-2351B6A3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4A2CBB0-49B3-42A3-B419-552A46E745B0}"/>
              </a:ext>
            </a:extLst>
          </p:cNvPr>
          <p:cNvCxnSpPr>
            <a:cxnSpLocks/>
          </p:cNvCxnSpPr>
          <p:nvPr/>
        </p:nvCxnSpPr>
        <p:spPr>
          <a:xfrm>
            <a:off x="419100" y="3429000"/>
            <a:ext cx="113538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958DD7F5-E730-4ADF-BD55-5DC3DDDA25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65947"/>
              </a:clrFrom>
              <a:clrTo>
                <a:srgbClr val="06594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9" t="25417" r="32031" b="55312"/>
          <a:stretch/>
        </p:blipFill>
        <p:spPr>
          <a:xfrm>
            <a:off x="3294998" y="1753768"/>
            <a:ext cx="5602004" cy="167523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14944BF-A2EF-4529-89A2-86E085657D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65947"/>
              </a:clrFrom>
              <a:clrTo>
                <a:srgbClr val="06594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4" t="72776" r="23758" b="21582"/>
          <a:stretch/>
        </p:blipFill>
        <p:spPr>
          <a:xfrm>
            <a:off x="9610073" y="6305551"/>
            <a:ext cx="2581927" cy="52159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69E2071-974D-4E39-897F-B7C0506CA505}"/>
              </a:ext>
            </a:extLst>
          </p:cNvPr>
          <p:cNvSpPr txBox="1"/>
          <p:nvPr/>
        </p:nvSpPr>
        <p:spPr>
          <a:xfrm>
            <a:off x="-222141" y="6008386"/>
            <a:ext cx="33989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500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EDWIN SILVA MATTA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50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CEL.</a:t>
            </a:r>
            <a:r>
              <a:rPr kumimoji="0" lang="es-PE" sz="150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944496124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500" baseline="0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ESPECIALISTA</a:t>
            </a:r>
            <a:r>
              <a:rPr lang="es-PE" sz="1500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FORESTAL</a:t>
            </a:r>
            <a:endParaRPr kumimoji="0" lang="es-PE" sz="15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992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Forma libre">
            <a:extLst>
              <a:ext uri="{FF2B5EF4-FFF2-40B4-BE49-F238E27FC236}">
                <a16:creationId xmlns:a16="http://schemas.microsoft.com/office/drawing/2014/main" id="{B85B97DB-32A8-4FE6-BF98-49C64331AB8B}"/>
              </a:ext>
            </a:extLst>
          </p:cNvPr>
          <p:cNvSpPr/>
          <p:nvPr/>
        </p:nvSpPr>
        <p:spPr>
          <a:xfrm>
            <a:off x="2544904" y="2209775"/>
            <a:ext cx="7133922" cy="2970346"/>
          </a:xfrm>
          <a:custGeom>
            <a:avLst/>
            <a:gdLst>
              <a:gd name="connsiteX0" fmla="*/ 342203 w 6964228"/>
              <a:gd name="connsiteY0" fmla="*/ 1120877 h 4159045"/>
              <a:gd name="connsiteX1" fmla="*/ 342203 w 6964228"/>
              <a:gd name="connsiteY1" fmla="*/ 1120877 h 4159045"/>
              <a:gd name="connsiteX2" fmla="*/ 533932 w 6964228"/>
              <a:gd name="connsiteY2" fmla="*/ 1032387 h 4159045"/>
              <a:gd name="connsiteX3" fmla="*/ 666667 w 6964228"/>
              <a:gd name="connsiteY3" fmla="*/ 929148 h 4159045"/>
              <a:gd name="connsiteX4" fmla="*/ 1374590 w 6964228"/>
              <a:gd name="connsiteY4" fmla="*/ 516193 h 4159045"/>
              <a:gd name="connsiteX5" fmla="*/ 1669558 w 6964228"/>
              <a:gd name="connsiteY5" fmla="*/ 398206 h 4159045"/>
              <a:gd name="connsiteX6" fmla="*/ 2112009 w 6964228"/>
              <a:gd name="connsiteY6" fmla="*/ 294967 h 4159045"/>
              <a:gd name="connsiteX7" fmla="*/ 2436474 w 6964228"/>
              <a:gd name="connsiteY7" fmla="*/ 206477 h 4159045"/>
              <a:gd name="connsiteX8" fmla="*/ 2642951 w 6964228"/>
              <a:gd name="connsiteY8" fmla="*/ 162232 h 4159045"/>
              <a:gd name="connsiteX9" fmla="*/ 2878925 w 6964228"/>
              <a:gd name="connsiteY9" fmla="*/ 88490 h 4159045"/>
              <a:gd name="connsiteX10" fmla="*/ 3114899 w 6964228"/>
              <a:gd name="connsiteY10" fmla="*/ 44245 h 4159045"/>
              <a:gd name="connsiteX11" fmla="*/ 3439364 w 6964228"/>
              <a:gd name="connsiteY11" fmla="*/ 0 h 4159045"/>
              <a:gd name="connsiteX12" fmla="*/ 3970306 w 6964228"/>
              <a:gd name="connsiteY12" fmla="*/ 44245 h 4159045"/>
              <a:gd name="connsiteX13" fmla="*/ 4221028 w 6964228"/>
              <a:gd name="connsiteY13" fmla="*/ 162232 h 4159045"/>
              <a:gd name="connsiteX14" fmla="*/ 4486499 w 6964228"/>
              <a:gd name="connsiteY14" fmla="*/ 280219 h 4159045"/>
              <a:gd name="connsiteX15" fmla="*/ 4589738 w 6964228"/>
              <a:gd name="connsiteY15" fmla="*/ 339213 h 4159045"/>
              <a:gd name="connsiteX16" fmla="*/ 4722474 w 6964228"/>
              <a:gd name="connsiteY16" fmla="*/ 383458 h 4159045"/>
              <a:gd name="connsiteX17" fmla="*/ 5061687 w 6964228"/>
              <a:gd name="connsiteY17" fmla="*/ 516193 h 4159045"/>
              <a:gd name="connsiteX18" fmla="*/ 5209170 w 6964228"/>
              <a:gd name="connsiteY18" fmla="*/ 575187 h 4159045"/>
              <a:gd name="connsiteX19" fmla="*/ 5327158 w 6964228"/>
              <a:gd name="connsiteY19" fmla="*/ 619432 h 4159045"/>
              <a:gd name="connsiteX20" fmla="*/ 5415648 w 6964228"/>
              <a:gd name="connsiteY20" fmla="*/ 722671 h 4159045"/>
              <a:gd name="connsiteX21" fmla="*/ 5622125 w 6964228"/>
              <a:gd name="connsiteY21" fmla="*/ 1002890 h 4159045"/>
              <a:gd name="connsiteX22" fmla="*/ 5725364 w 6964228"/>
              <a:gd name="connsiteY22" fmla="*/ 1106129 h 4159045"/>
              <a:gd name="connsiteX23" fmla="*/ 5843351 w 6964228"/>
              <a:gd name="connsiteY23" fmla="*/ 1253613 h 4159045"/>
              <a:gd name="connsiteX24" fmla="*/ 5858099 w 6964228"/>
              <a:gd name="connsiteY24" fmla="*/ 1327355 h 4159045"/>
              <a:gd name="connsiteX25" fmla="*/ 5961338 w 6964228"/>
              <a:gd name="connsiteY25" fmla="*/ 1548580 h 4159045"/>
              <a:gd name="connsiteX26" fmla="*/ 6005583 w 6964228"/>
              <a:gd name="connsiteY26" fmla="*/ 1710813 h 4159045"/>
              <a:gd name="connsiteX27" fmla="*/ 6167816 w 6964228"/>
              <a:gd name="connsiteY27" fmla="*/ 1961535 h 4159045"/>
              <a:gd name="connsiteX28" fmla="*/ 6212061 w 6964228"/>
              <a:gd name="connsiteY28" fmla="*/ 2035277 h 4159045"/>
              <a:gd name="connsiteX29" fmla="*/ 6285803 w 6964228"/>
              <a:gd name="connsiteY29" fmla="*/ 2094271 h 4159045"/>
              <a:gd name="connsiteX30" fmla="*/ 6521777 w 6964228"/>
              <a:gd name="connsiteY30" fmla="*/ 2359742 h 4159045"/>
              <a:gd name="connsiteX31" fmla="*/ 6654512 w 6964228"/>
              <a:gd name="connsiteY31" fmla="*/ 2521974 h 4159045"/>
              <a:gd name="connsiteX32" fmla="*/ 6801996 w 6964228"/>
              <a:gd name="connsiteY32" fmla="*/ 2949677 h 4159045"/>
              <a:gd name="connsiteX33" fmla="*/ 6875738 w 6964228"/>
              <a:gd name="connsiteY33" fmla="*/ 3156155 h 4159045"/>
              <a:gd name="connsiteX34" fmla="*/ 6919983 w 6964228"/>
              <a:gd name="connsiteY34" fmla="*/ 3303638 h 4159045"/>
              <a:gd name="connsiteX35" fmla="*/ 6964228 w 6964228"/>
              <a:gd name="connsiteY35" fmla="*/ 3465871 h 4159045"/>
              <a:gd name="connsiteX36" fmla="*/ 6949480 w 6964228"/>
              <a:gd name="connsiteY36" fmla="*/ 3849329 h 4159045"/>
              <a:gd name="connsiteX37" fmla="*/ 6860990 w 6964228"/>
              <a:gd name="connsiteY37" fmla="*/ 3967316 h 4159045"/>
              <a:gd name="connsiteX38" fmla="*/ 6625016 w 6964228"/>
              <a:gd name="connsiteY38" fmla="*/ 4085303 h 4159045"/>
              <a:gd name="connsiteX39" fmla="*/ 6507028 w 6964228"/>
              <a:gd name="connsiteY39" fmla="*/ 4114800 h 4159045"/>
              <a:gd name="connsiteX40" fmla="*/ 6374293 w 6964228"/>
              <a:gd name="connsiteY40" fmla="*/ 4159045 h 4159045"/>
              <a:gd name="connsiteX41" fmla="*/ 4825712 w 6964228"/>
              <a:gd name="connsiteY41" fmla="*/ 4129548 h 4159045"/>
              <a:gd name="connsiteX42" fmla="*/ 4574990 w 6964228"/>
              <a:gd name="connsiteY42" fmla="*/ 4055806 h 4159045"/>
              <a:gd name="connsiteX43" fmla="*/ 4280022 w 6964228"/>
              <a:gd name="connsiteY43" fmla="*/ 3923071 h 4159045"/>
              <a:gd name="connsiteX44" fmla="*/ 4058796 w 6964228"/>
              <a:gd name="connsiteY44" fmla="*/ 3834580 h 4159045"/>
              <a:gd name="connsiteX45" fmla="*/ 3926061 w 6964228"/>
              <a:gd name="connsiteY45" fmla="*/ 3775587 h 4159045"/>
              <a:gd name="connsiteX46" fmla="*/ 3719583 w 6964228"/>
              <a:gd name="connsiteY46" fmla="*/ 3613355 h 4159045"/>
              <a:gd name="connsiteX47" fmla="*/ 3498358 w 6964228"/>
              <a:gd name="connsiteY47" fmla="*/ 3406877 h 4159045"/>
              <a:gd name="connsiteX48" fmla="*/ 3380370 w 6964228"/>
              <a:gd name="connsiteY48" fmla="*/ 3347884 h 4159045"/>
              <a:gd name="connsiteX49" fmla="*/ 3232887 w 6964228"/>
              <a:gd name="connsiteY49" fmla="*/ 3303638 h 4159045"/>
              <a:gd name="connsiteX50" fmla="*/ 2982164 w 6964228"/>
              <a:gd name="connsiteY50" fmla="*/ 3200400 h 4159045"/>
              <a:gd name="connsiteX51" fmla="*/ 2333235 w 6964228"/>
              <a:gd name="connsiteY51" fmla="*/ 3229896 h 4159045"/>
              <a:gd name="connsiteX52" fmla="*/ 1994022 w 6964228"/>
              <a:gd name="connsiteY52" fmla="*/ 3318387 h 4159045"/>
              <a:gd name="connsiteX53" fmla="*/ 1787545 w 6964228"/>
              <a:gd name="connsiteY53" fmla="*/ 3406877 h 4159045"/>
              <a:gd name="connsiteX54" fmla="*/ 961635 w 6964228"/>
              <a:gd name="connsiteY54" fmla="*/ 3392129 h 4159045"/>
              <a:gd name="connsiteX55" fmla="*/ 769906 w 6964228"/>
              <a:gd name="connsiteY55" fmla="*/ 3347884 h 4159045"/>
              <a:gd name="connsiteX56" fmla="*/ 533932 w 6964228"/>
              <a:gd name="connsiteY56" fmla="*/ 3170903 h 4159045"/>
              <a:gd name="connsiteX57" fmla="*/ 297958 w 6964228"/>
              <a:gd name="connsiteY57" fmla="*/ 2861187 h 4159045"/>
              <a:gd name="connsiteX58" fmla="*/ 150474 w 6964228"/>
              <a:gd name="connsiteY58" fmla="*/ 2669458 h 4159045"/>
              <a:gd name="connsiteX59" fmla="*/ 106228 w 6964228"/>
              <a:gd name="connsiteY59" fmla="*/ 2595716 h 4159045"/>
              <a:gd name="connsiteX60" fmla="*/ 76732 w 6964228"/>
              <a:gd name="connsiteY60" fmla="*/ 2536722 h 4159045"/>
              <a:gd name="connsiteX61" fmla="*/ 47235 w 6964228"/>
              <a:gd name="connsiteY61" fmla="*/ 2492477 h 4159045"/>
              <a:gd name="connsiteX62" fmla="*/ 17738 w 6964228"/>
              <a:gd name="connsiteY62" fmla="*/ 2403987 h 4159045"/>
              <a:gd name="connsiteX63" fmla="*/ 17738 w 6964228"/>
              <a:gd name="connsiteY63" fmla="*/ 2138516 h 4159045"/>
              <a:gd name="connsiteX64" fmla="*/ 76732 w 6964228"/>
              <a:gd name="connsiteY64" fmla="*/ 2079522 h 4159045"/>
              <a:gd name="connsiteX65" fmla="*/ 106228 w 6964228"/>
              <a:gd name="connsiteY65" fmla="*/ 1651819 h 4159045"/>
              <a:gd name="connsiteX66" fmla="*/ 135725 w 6964228"/>
              <a:gd name="connsiteY66" fmla="*/ 1578077 h 4159045"/>
              <a:gd name="connsiteX67" fmla="*/ 179970 w 6964228"/>
              <a:gd name="connsiteY67" fmla="*/ 1445342 h 4159045"/>
              <a:gd name="connsiteX68" fmla="*/ 209467 w 6964228"/>
              <a:gd name="connsiteY68" fmla="*/ 1386348 h 4159045"/>
              <a:gd name="connsiteX69" fmla="*/ 224216 w 6964228"/>
              <a:gd name="connsiteY69" fmla="*/ 1342103 h 4159045"/>
              <a:gd name="connsiteX70" fmla="*/ 268461 w 6964228"/>
              <a:gd name="connsiteY70" fmla="*/ 1268361 h 4159045"/>
              <a:gd name="connsiteX71" fmla="*/ 283209 w 6964228"/>
              <a:gd name="connsiteY71" fmla="*/ 1179871 h 4159045"/>
              <a:gd name="connsiteX72" fmla="*/ 342203 w 6964228"/>
              <a:gd name="connsiteY72" fmla="*/ 1120877 h 415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964228" h="4159045">
                <a:moveTo>
                  <a:pt x="342203" y="1120877"/>
                </a:moveTo>
                <a:lnTo>
                  <a:pt x="342203" y="1120877"/>
                </a:lnTo>
                <a:cubicBezTo>
                  <a:pt x="406113" y="1091380"/>
                  <a:pt x="473333" y="1068196"/>
                  <a:pt x="533932" y="1032387"/>
                </a:cubicBezTo>
                <a:cubicBezTo>
                  <a:pt x="582189" y="1003871"/>
                  <a:pt x="620827" y="961406"/>
                  <a:pt x="666667" y="929148"/>
                </a:cubicBezTo>
                <a:cubicBezTo>
                  <a:pt x="836876" y="809371"/>
                  <a:pt x="1206595" y="566591"/>
                  <a:pt x="1374590" y="516193"/>
                </a:cubicBezTo>
                <a:cubicBezTo>
                  <a:pt x="1961689" y="340064"/>
                  <a:pt x="1061768" y="619221"/>
                  <a:pt x="1669558" y="398206"/>
                </a:cubicBezTo>
                <a:cubicBezTo>
                  <a:pt x="1722820" y="378838"/>
                  <a:pt x="2102703" y="297293"/>
                  <a:pt x="2112009" y="294967"/>
                </a:cubicBezTo>
                <a:cubicBezTo>
                  <a:pt x="2220767" y="267778"/>
                  <a:pt x="2327716" y="233666"/>
                  <a:pt x="2436474" y="206477"/>
                </a:cubicBezTo>
                <a:cubicBezTo>
                  <a:pt x="2504761" y="189405"/>
                  <a:pt x="2574940" y="180368"/>
                  <a:pt x="2642951" y="162232"/>
                </a:cubicBezTo>
                <a:cubicBezTo>
                  <a:pt x="2722578" y="140998"/>
                  <a:pt x="2798976" y="108477"/>
                  <a:pt x="2878925" y="88490"/>
                </a:cubicBezTo>
                <a:cubicBezTo>
                  <a:pt x="2956564" y="69080"/>
                  <a:pt x="3036117" y="58313"/>
                  <a:pt x="3114899" y="44245"/>
                </a:cubicBezTo>
                <a:cubicBezTo>
                  <a:pt x="3306419" y="10045"/>
                  <a:pt x="3260618" y="17874"/>
                  <a:pt x="3439364" y="0"/>
                </a:cubicBezTo>
                <a:cubicBezTo>
                  <a:pt x="3616345" y="14748"/>
                  <a:pt x="3794822" y="16948"/>
                  <a:pt x="3970306" y="44245"/>
                </a:cubicBezTo>
                <a:cubicBezTo>
                  <a:pt x="4002294" y="49221"/>
                  <a:pt x="4187720" y="146859"/>
                  <a:pt x="4221028" y="162232"/>
                </a:cubicBezTo>
                <a:cubicBezTo>
                  <a:pt x="4308952" y="202812"/>
                  <a:pt x="4402421" y="232174"/>
                  <a:pt x="4486499" y="280219"/>
                </a:cubicBezTo>
                <a:cubicBezTo>
                  <a:pt x="4520912" y="299884"/>
                  <a:pt x="4553426" y="323326"/>
                  <a:pt x="4589738" y="339213"/>
                </a:cubicBezTo>
                <a:cubicBezTo>
                  <a:pt x="4632466" y="357907"/>
                  <a:pt x="4678805" y="367082"/>
                  <a:pt x="4722474" y="383458"/>
                </a:cubicBezTo>
                <a:cubicBezTo>
                  <a:pt x="4836163" y="426091"/>
                  <a:pt x="4948717" y="471690"/>
                  <a:pt x="5061687" y="516193"/>
                </a:cubicBezTo>
                <a:lnTo>
                  <a:pt x="5209170" y="575187"/>
                </a:lnTo>
                <a:cubicBezTo>
                  <a:pt x="5248318" y="590411"/>
                  <a:pt x="5327158" y="619432"/>
                  <a:pt x="5327158" y="619432"/>
                </a:cubicBezTo>
                <a:cubicBezTo>
                  <a:pt x="5356655" y="653845"/>
                  <a:pt x="5388013" y="686746"/>
                  <a:pt x="5415648" y="722671"/>
                </a:cubicBezTo>
                <a:cubicBezTo>
                  <a:pt x="5486389" y="814635"/>
                  <a:pt x="5540083" y="920848"/>
                  <a:pt x="5622125" y="1002890"/>
                </a:cubicBezTo>
                <a:cubicBezTo>
                  <a:pt x="5656538" y="1037303"/>
                  <a:pt x="5693165" y="1069636"/>
                  <a:pt x="5725364" y="1106129"/>
                </a:cubicBezTo>
                <a:cubicBezTo>
                  <a:pt x="5767018" y="1153337"/>
                  <a:pt x="5843351" y="1253613"/>
                  <a:pt x="5843351" y="1253613"/>
                </a:cubicBezTo>
                <a:cubicBezTo>
                  <a:pt x="5848267" y="1278194"/>
                  <a:pt x="5848458" y="1304216"/>
                  <a:pt x="5858099" y="1327355"/>
                </a:cubicBezTo>
                <a:cubicBezTo>
                  <a:pt x="5969825" y="1595495"/>
                  <a:pt x="5869379" y="1257374"/>
                  <a:pt x="5961338" y="1548580"/>
                </a:cubicBezTo>
                <a:cubicBezTo>
                  <a:pt x="5978217" y="1602031"/>
                  <a:pt x="5986205" y="1658216"/>
                  <a:pt x="6005583" y="1710813"/>
                </a:cubicBezTo>
                <a:cubicBezTo>
                  <a:pt x="6052842" y="1839088"/>
                  <a:pt x="6084495" y="1844886"/>
                  <a:pt x="6167816" y="1961535"/>
                </a:cubicBezTo>
                <a:cubicBezTo>
                  <a:pt x="6184478" y="1984861"/>
                  <a:pt x="6193017" y="2013852"/>
                  <a:pt x="6212061" y="2035277"/>
                </a:cubicBezTo>
                <a:cubicBezTo>
                  <a:pt x="6232974" y="2058805"/>
                  <a:pt x="6262838" y="2072741"/>
                  <a:pt x="6285803" y="2094271"/>
                </a:cubicBezTo>
                <a:cubicBezTo>
                  <a:pt x="6513604" y="2307834"/>
                  <a:pt x="6383862" y="2182422"/>
                  <a:pt x="6521777" y="2359742"/>
                </a:cubicBezTo>
                <a:cubicBezTo>
                  <a:pt x="6564674" y="2414895"/>
                  <a:pt x="6654512" y="2521974"/>
                  <a:pt x="6654512" y="2521974"/>
                </a:cubicBezTo>
                <a:cubicBezTo>
                  <a:pt x="6716691" y="2739599"/>
                  <a:pt x="6668351" y="2579582"/>
                  <a:pt x="6801996" y="2949677"/>
                </a:cubicBezTo>
                <a:cubicBezTo>
                  <a:pt x="6826818" y="3018416"/>
                  <a:pt x="6854738" y="3086154"/>
                  <a:pt x="6875738" y="3156155"/>
                </a:cubicBezTo>
                <a:cubicBezTo>
                  <a:pt x="6890486" y="3205316"/>
                  <a:pt x="6906246" y="3254185"/>
                  <a:pt x="6919983" y="3303638"/>
                </a:cubicBezTo>
                <a:cubicBezTo>
                  <a:pt x="6975434" y="3503259"/>
                  <a:pt x="6928154" y="3357644"/>
                  <a:pt x="6964228" y="3465871"/>
                </a:cubicBezTo>
                <a:cubicBezTo>
                  <a:pt x="6959312" y="3593690"/>
                  <a:pt x="6958281" y="3721718"/>
                  <a:pt x="6949480" y="3849329"/>
                </a:cubicBezTo>
                <a:cubicBezTo>
                  <a:pt x="6945935" y="3900734"/>
                  <a:pt x="6896094" y="3940313"/>
                  <a:pt x="6860990" y="3967316"/>
                </a:cubicBezTo>
                <a:cubicBezTo>
                  <a:pt x="6780280" y="4029401"/>
                  <a:pt x="6720410" y="4055492"/>
                  <a:pt x="6625016" y="4085303"/>
                </a:cubicBezTo>
                <a:cubicBezTo>
                  <a:pt x="6586322" y="4097395"/>
                  <a:pt x="6545920" y="4103361"/>
                  <a:pt x="6507028" y="4114800"/>
                </a:cubicBezTo>
                <a:cubicBezTo>
                  <a:pt x="6462285" y="4127960"/>
                  <a:pt x="6418538" y="4144297"/>
                  <a:pt x="6374293" y="4159045"/>
                </a:cubicBezTo>
                <a:lnTo>
                  <a:pt x="4825712" y="4129548"/>
                </a:lnTo>
                <a:cubicBezTo>
                  <a:pt x="4758170" y="4127178"/>
                  <a:pt x="4637000" y="4082382"/>
                  <a:pt x="4574990" y="4055806"/>
                </a:cubicBezTo>
                <a:cubicBezTo>
                  <a:pt x="4475889" y="4013334"/>
                  <a:pt x="4380129" y="3963114"/>
                  <a:pt x="4280022" y="3923071"/>
                </a:cubicBezTo>
                <a:lnTo>
                  <a:pt x="4058796" y="3834580"/>
                </a:lnTo>
                <a:cubicBezTo>
                  <a:pt x="4014102" y="3815958"/>
                  <a:pt x="3967794" y="3800136"/>
                  <a:pt x="3926061" y="3775587"/>
                </a:cubicBezTo>
                <a:cubicBezTo>
                  <a:pt x="3893285" y="3756307"/>
                  <a:pt x="3755299" y="3646520"/>
                  <a:pt x="3719583" y="3613355"/>
                </a:cubicBezTo>
                <a:cubicBezTo>
                  <a:pt x="3658453" y="3556591"/>
                  <a:pt x="3571377" y="3455556"/>
                  <a:pt x="3498358" y="3406877"/>
                </a:cubicBezTo>
                <a:cubicBezTo>
                  <a:pt x="3461772" y="3382486"/>
                  <a:pt x="3421352" y="3363821"/>
                  <a:pt x="3380370" y="3347884"/>
                </a:cubicBezTo>
                <a:cubicBezTo>
                  <a:pt x="3332534" y="3329281"/>
                  <a:pt x="3281018" y="3321464"/>
                  <a:pt x="3232887" y="3303638"/>
                </a:cubicBezTo>
                <a:cubicBezTo>
                  <a:pt x="3148131" y="3272247"/>
                  <a:pt x="2982164" y="3200400"/>
                  <a:pt x="2982164" y="3200400"/>
                </a:cubicBezTo>
                <a:cubicBezTo>
                  <a:pt x="2765854" y="3210232"/>
                  <a:pt x="2548241" y="3204224"/>
                  <a:pt x="2333235" y="3229896"/>
                </a:cubicBezTo>
                <a:cubicBezTo>
                  <a:pt x="2217204" y="3243750"/>
                  <a:pt x="2098541" y="3266128"/>
                  <a:pt x="1994022" y="3318387"/>
                </a:cubicBezTo>
                <a:cubicBezTo>
                  <a:pt x="1848225" y="3391285"/>
                  <a:pt x="1917750" y="3363475"/>
                  <a:pt x="1787545" y="3406877"/>
                </a:cubicBezTo>
                <a:cubicBezTo>
                  <a:pt x="1512242" y="3401961"/>
                  <a:pt x="1236689" y="3404824"/>
                  <a:pt x="961635" y="3392129"/>
                </a:cubicBezTo>
                <a:cubicBezTo>
                  <a:pt x="940854" y="3391170"/>
                  <a:pt x="813954" y="3358896"/>
                  <a:pt x="769906" y="3347884"/>
                </a:cubicBezTo>
                <a:cubicBezTo>
                  <a:pt x="691248" y="3288890"/>
                  <a:pt x="597443" y="3245961"/>
                  <a:pt x="533932" y="3170903"/>
                </a:cubicBezTo>
                <a:cubicBezTo>
                  <a:pt x="146297" y="2712792"/>
                  <a:pt x="524341" y="3178124"/>
                  <a:pt x="297958" y="2861187"/>
                </a:cubicBezTo>
                <a:cubicBezTo>
                  <a:pt x="251093" y="2795575"/>
                  <a:pt x="191959" y="2738598"/>
                  <a:pt x="150474" y="2669458"/>
                </a:cubicBezTo>
                <a:cubicBezTo>
                  <a:pt x="135725" y="2644877"/>
                  <a:pt x="120149" y="2620775"/>
                  <a:pt x="106228" y="2595716"/>
                </a:cubicBezTo>
                <a:cubicBezTo>
                  <a:pt x="95551" y="2576497"/>
                  <a:pt x="87640" y="2555811"/>
                  <a:pt x="76732" y="2536722"/>
                </a:cubicBezTo>
                <a:cubicBezTo>
                  <a:pt x="67938" y="2521332"/>
                  <a:pt x="54434" y="2508675"/>
                  <a:pt x="47235" y="2492477"/>
                </a:cubicBezTo>
                <a:cubicBezTo>
                  <a:pt x="34607" y="2464065"/>
                  <a:pt x="27570" y="2433484"/>
                  <a:pt x="17738" y="2403987"/>
                </a:cubicBezTo>
                <a:cubicBezTo>
                  <a:pt x="4476" y="2311151"/>
                  <a:pt x="-14473" y="2235150"/>
                  <a:pt x="17738" y="2138516"/>
                </a:cubicBezTo>
                <a:cubicBezTo>
                  <a:pt x="26532" y="2112133"/>
                  <a:pt x="57067" y="2099187"/>
                  <a:pt x="76732" y="2079522"/>
                </a:cubicBezTo>
                <a:cubicBezTo>
                  <a:pt x="135914" y="1901973"/>
                  <a:pt x="58098" y="2149169"/>
                  <a:pt x="106228" y="1651819"/>
                </a:cubicBezTo>
                <a:cubicBezTo>
                  <a:pt x="108778" y="1625468"/>
                  <a:pt x="126821" y="1603009"/>
                  <a:pt x="135725" y="1578077"/>
                </a:cubicBezTo>
                <a:cubicBezTo>
                  <a:pt x="151411" y="1534156"/>
                  <a:pt x="159113" y="1487057"/>
                  <a:pt x="179970" y="1445342"/>
                </a:cubicBezTo>
                <a:cubicBezTo>
                  <a:pt x="189802" y="1425677"/>
                  <a:pt x="200806" y="1406556"/>
                  <a:pt x="209467" y="1386348"/>
                </a:cubicBezTo>
                <a:cubicBezTo>
                  <a:pt x="215591" y="1372059"/>
                  <a:pt x="217263" y="1356008"/>
                  <a:pt x="224216" y="1342103"/>
                </a:cubicBezTo>
                <a:cubicBezTo>
                  <a:pt x="237036" y="1316464"/>
                  <a:pt x="253713" y="1292942"/>
                  <a:pt x="268461" y="1268361"/>
                </a:cubicBezTo>
                <a:cubicBezTo>
                  <a:pt x="273377" y="1238864"/>
                  <a:pt x="273753" y="1208240"/>
                  <a:pt x="283209" y="1179871"/>
                </a:cubicBezTo>
                <a:cubicBezTo>
                  <a:pt x="288814" y="1163055"/>
                  <a:pt x="332371" y="1130709"/>
                  <a:pt x="342203" y="1120877"/>
                </a:cubicBezTo>
                <a:close/>
              </a:path>
            </a:pathLst>
          </a:custGeom>
          <a:solidFill>
            <a:srgbClr val="92D05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B3E1E5E2-0F2F-4962-BBC8-E09E4056C5B7}"/>
              </a:ext>
            </a:extLst>
          </p:cNvPr>
          <p:cNvSpPr txBox="1"/>
          <p:nvPr/>
        </p:nvSpPr>
        <p:spPr>
          <a:xfrm>
            <a:off x="5114821" y="3591233"/>
            <a:ext cx="1989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/>
              <a:t>Z. de Tratamiento</a:t>
            </a:r>
          </a:p>
          <a:p>
            <a:pPr algn="ctr"/>
            <a:r>
              <a:rPr lang="es-PE" b="1" dirty="0"/>
              <a:t> Especial</a:t>
            </a:r>
            <a:endParaRPr lang="es-PE" sz="2000" dirty="0"/>
          </a:p>
        </p:txBody>
      </p:sp>
      <p:cxnSp>
        <p:nvCxnSpPr>
          <p:cNvPr id="9" name="8 Conector recto">
            <a:extLst>
              <a:ext uri="{FF2B5EF4-FFF2-40B4-BE49-F238E27FC236}">
                <a16:creationId xmlns:a16="http://schemas.microsoft.com/office/drawing/2014/main" id="{69AEB0A3-518E-405E-95A9-AE8BC1C642F6}"/>
              </a:ext>
            </a:extLst>
          </p:cNvPr>
          <p:cNvCxnSpPr>
            <a:cxnSpLocks/>
          </p:cNvCxnSpPr>
          <p:nvPr/>
        </p:nvCxnSpPr>
        <p:spPr>
          <a:xfrm>
            <a:off x="2826613" y="3649144"/>
            <a:ext cx="5038865" cy="149393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>
            <a:extLst>
              <a:ext uri="{FF2B5EF4-FFF2-40B4-BE49-F238E27FC236}">
                <a16:creationId xmlns:a16="http://schemas.microsoft.com/office/drawing/2014/main" id="{A85F368B-418E-4EDB-8562-2424C340B7E5}"/>
              </a:ext>
            </a:extLst>
          </p:cNvPr>
          <p:cNvCxnSpPr>
            <a:cxnSpLocks/>
          </p:cNvCxnSpPr>
          <p:nvPr/>
        </p:nvCxnSpPr>
        <p:spPr>
          <a:xfrm>
            <a:off x="4320728" y="2606835"/>
            <a:ext cx="3515473" cy="249224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10 CuadroTexto">
            <a:extLst>
              <a:ext uri="{FF2B5EF4-FFF2-40B4-BE49-F238E27FC236}">
                <a16:creationId xmlns:a16="http://schemas.microsoft.com/office/drawing/2014/main" id="{F6864CCB-73F7-4ED2-A317-990D515F668C}"/>
              </a:ext>
            </a:extLst>
          </p:cNvPr>
          <p:cNvSpPr txBox="1"/>
          <p:nvPr/>
        </p:nvSpPr>
        <p:spPr>
          <a:xfrm rot="21260220">
            <a:off x="4568141" y="1969662"/>
            <a:ext cx="1877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/>
              <a:t>Z. Producción AFSP</a:t>
            </a: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9FBC79C8-1BE1-4283-995B-FDCE0544335B}"/>
              </a:ext>
            </a:extLst>
          </p:cNvPr>
          <p:cNvSpPr txBox="1"/>
          <p:nvPr/>
        </p:nvSpPr>
        <p:spPr>
          <a:xfrm rot="20550248">
            <a:off x="2307988" y="2529390"/>
            <a:ext cx="1823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/>
              <a:t>Z. </a:t>
            </a:r>
            <a:r>
              <a:rPr lang="es-PE" sz="1400" dirty="0" err="1"/>
              <a:t>Bos</a:t>
            </a:r>
            <a:r>
              <a:rPr lang="es-PE" sz="1400" dirty="0"/>
              <a:t> </a:t>
            </a:r>
            <a:r>
              <a:rPr lang="es-PE" sz="1400" dirty="0" err="1"/>
              <a:t>resid</a:t>
            </a:r>
            <a:r>
              <a:rPr lang="es-PE" sz="1400" dirty="0"/>
              <a:t>. o reman.</a:t>
            </a:r>
          </a:p>
        </p:txBody>
      </p:sp>
      <p:grpSp>
        <p:nvGrpSpPr>
          <p:cNvPr id="37" name="12 Grupo">
            <a:extLst>
              <a:ext uri="{FF2B5EF4-FFF2-40B4-BE49-F238E27FC236}">
                <a16:creationId xmlns:a16="http://schemas.microsoft.com/office/drawing/2014/main" id="{6323E43A-F069-4A62-A4EC-F716265B2D91}"/>
              </a:ext>
            </a:extLst>
          </p:cNvPr>
          <p:cNvGrpSpPr/>
          <p:nvPr/>
        </p:nvGrpSpPr>
        <p:grpSpPr>
          <a:xfrm>
            <a:off x="3935760" y="2636912"/>
            <a:ext cx="1193980" cy="942950"/>
            <a:chOff x="2101357" y="2443716"/>
            <a:chExt cx="1030757" cy="1223495"/>
          </a:xfrm>
          <a:solidFill>
            <a:schemeClr val="accent6">
              <a:lumMod val="50000"/>
            </a:schemeClr>
          </a:solidFill>
        </p:grpSpPr>
        <p:grpSp>
          <p:nvGrpSpPr>
            <p:cNvPr id="38" name="13 Grupo">
              <a:extLst>
                <a:ext uri="{FF2B5EF4-FFF2-40B4-BE49-F238E27FC236}">
                  <a16:creationId xmlns:a16="http://schemas.microsoft.com/office/drawing/2014/main" id="{C466EC04-88E4-4689-A941-3588324CFE58}"/>
                </a:ext>
              </a:extLst>
            </p:cNvPr>
            <p:cNvGrpSpPr/>
            <p:nvPr/>
          </p:nvGrpSpPr>
          <p:grpSpPr>
            <a:xfrm>
              <a:off x="2138230" y="2443716"/>
              <a:ext cx="993884" cy="937058"/>
              <a:chOff x="1115889" y="2308404"/>
              <a:chExt cx="1264612" cy="1264612"/>
            </a:xfrm>
            <a:grpFill/>
          </p:grpSpPr>
          <p:sp>
            <p:nvSpPr>
              <p:cNvPr id="46" name="21 Nube">
                <a:extLst>
                  <a:ext uri="{FF2B5EF4-FFF2-40B4-BE49-F238E27FC236}">
                    <a16:creationId xmlns:a16="http://schemas.microsoft.com/office/drawing/2014/main" id="{D25887A6-0DFB-438D-B458-C18ABAA00D83}"/>
                  </a:ext>
                </a:extLst>
              </p:cNvPr>
              <p:cNvSpPr/>
              <p:nvPr/>
            </p:nvSpPr>
            <p:spPr>
              <a:xfrm>
                <a:off x="1444397" y="2308404"/>
                <a:ext cx="432048" cy="361781"/>
              </a:xfrm>
              <a:prstGeom prst="cloud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47" name="22 Nube">
                <a:extLst>
                  <a:ext uri="{FF2B5EF4-FFF2-40B4-BE49-F238E27FC236}">
                    <a16:creationId xmlns:a16="http://schemas.microsoft.com/office/drawing/2014/main" id="{5145C4F7-2C01-401A-8F16-92D5B40C9A68}"/>
                  </a:ext>
                </a:extLst>
              </p:cNvPr>
              <p:cNvSpPr/>
              <p:nvPr/>
            </p:nvSpPr>
            <p:spPr>
              <a:xfrm>
                <a:off x="1115889" y="2420888"/>
                <a:ext cx="432048" cy="361781"/>
              </a:xfrm>
              <a:prstGeom prst="cloud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48" name="23 Nube">
                <a:extLst>
                  <a:ext uri="{FF2B5EF4-FFF2-40B4-BE49-F238E27FC236}">
                    <a16:creationId xmlns:a16="http://schemas.microsoft.com/office/drawing/2014/main" id="{D0DAA033-F8CE-4E62-BD19-C222B3D5754C}"/>
                  </a:ext>
                </a:extLst>
              </p:cNvPr>
              <p:cNvSpPr/>
              <p:nvPr/>
            </p:nvSpPr>
            <p:spPr>
              <a:xfrm>
                <a:off x="1588413" y="2420888"/>
                <a:ext cx="432048" cy="361781"/>
              </a:xfrm>
              <a:prstGeom prst="cloud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49" name="24 Nube">
                <a:extLst>
                  <a:ext uri="{FF2B5EF4-FFF2-40B4-BE49-F238E27FC236}">
                    <a16:creationId xmlns:a16="http://schemas.microsoft.com/office/drawing/2014/main" id="{6287EF3D-B4AD-4495-AE6C-89C6AD800C9D}"/>
                  </a:ext>
                </a:extLst>
              </p:cNvPr>
              <p:cNvSpPr/>
              <p:nvPr/>
            </p:nvSpPr>
            <p:spPr>
              <a:xfrm>
                <a:off x="1948453" y="3211235"/>
                <a:ext cx="432048" cy="361781"/>
              </a:xfrm>
              <a:prstGeom prst="cloud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50" name="25 Nube">
                <a:extLst>
                  <a:ext uri="{FF2B5EF4-FFF2-40B4-BE49-F238E27FC236}">
                    <a16:creationId xmlns:a16="http://schemas.microsoft.com/office/drawing/2014/main" id="{1E2882CD-75B6-43DE-A982-9AD1618DCFF2}"/>
                  </a:ext>
                </a:extLst>
              </p:cNvPr>
              <p:cNvSpPr/>
              <p:nvPr/>
            </p:nvSpPr>
            <p:spPr>
              <a:xfrm>
                <a:off x="1619945" y="3139227"/>
                <a:ext cx="432048" cy="361781"/>
              </a:xfrm>
              <a:prstGeom prst="cloud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51" name="26 Nube">
                <a:extLst>
                  <a:ext uri="{FF2B5EF4-FFF2-40B4-BE49-F238E27FC236}">
                    <a16:creationId xmlns:a16="http://schemas.microsoft.com/office/drawing/2014/main" id="{424DB128-21C2-4686-BAAF-5966EC345307}"/>
                  </a:ext>
                </a:extLst>
              </p:cNvPr>
              <p:cNvSpPr/>
              <p:nvPr/>
            </p:nvSpPr>
            <p:spPr>
              <a:xfrm>
                <a:off x="1259905" y="3067219"/>
                <a:ext cx="432048" cy="361781"/>
              </a:xfrm>
              <a:prstGeom prst="cloud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grpSp>
          <p:nvGrpSpPr>
            <p:cNvPr id="39" name="14 Grupo">
              <a:extLst>
                <a:ext uri="{FF2B5EF4-FFF2-40B4-BE49-F238E27FC236}">
                  <a16:creationId xmlns:a16="http://schemas.microsoft.com/office/drawing/2014/main" id="{B1B7463C-2E16-4561-BA15-84C47ED2C6B1}"/>
                </a:ext>
              </a:extLst>
            </p:cNvPr>
            <p:cNvGrpSpPr/>
            <p:nvPr/>
          </p:nvGrpSpPr>
          <p:grpSpPr>
            <a:xfrm>
              <a:off x="2101357" y="2730153"/>
              <a:ext cx="993884" cy="937058"/>
              <a:chOff x="1115889" y="2308404"/>
              <a:chExt cx="1264612" cy="1264612"/>
            </a:xfrm>
            <a:grpFill/>
          </p:grpSpPr>
          <p:sp>
            <p:nvSpPr>
              <p:cNvPr id="40" name="15 Nube">
                <a:extLst>
                  <a:ext uri="{FF2B5EF4-FFF2-40B4-BE49-F238E27FC236}">
                    <a16:creationId xmlns:a16="http://schemas.microsoft.com/office/drawing/2014/main" id="{19C9CF02-4D12-472F-9D17-BE3B493F4680}"/>
                  </a:ext>
                </a:extLst>
              </p:cNvPr>
              <p:cNvSpPr/>
              <p:nvPr/>
            </p:nvSpPr>
            <p:spPr>
              <a:xfrm>
                <a:off x="1444397" y="2308404"/>
                <a:ext cx="432048" cy="361781"/>
              </a:xfrm>
              <a:prstGeom prst="cloud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41" name="16 Nube">
                <a:extLst>
                  <a:ext uri="{FF2B5EF4-FFF2-40B4-BE49-F238E27FC236}">
                    <a16:creationId xmlns:a16="http://schemas.microsoft.com/office/drawing/2014/main" id="{9A290F2E-261E-470A-8D1D-FD708EE25B3A}"/>
                  </a:ext>
                </a:extLst>
              </p:cNvPr>
              <p:cNvSpPr/>
              <p:nvPr/>
            </p:nvSpPr>
            <p:spPr>
              <a:xfrm>
                <a:off x="1115889" y="2420888"/>
                <a:ext cx="432048" cy="361781"/>
              </a:xfrm>
              <a:prstGeom prst="cloud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42" name="17 Nube">
                <a:extLst>
                  <a:ext uri="{FF2B5EF4-FFF2-40B4-BE49-F238E27FC236}">
                    <a16:creationId xmlns:a16="http://schemas.microsoft.com/office/drawing/2014/main" id="{EF1F84D8-E99E-4744-80A7-C966E4E22A60}"/>
                  </a:ext>
                </a:extLst>
              </p:cNvPr>
              <p:cNvSpPr/>
              <p:nvPr/>
            </p:nvSpPr>
            <p:spPr>
              <a:xfrm>
                <a:off x="1588413" y="2420888"/>
                <a:ext cx="432048" cy="361781"/>
              </a:xfrm>
              <a:prstGeom prst="cloud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43" name="18 Nube">
                <a:extLst>
                  <a:ext uri="{FF2B5EF4-FFF2-40B4-BE49-F238E27FC236}">
                    <a16:creationId xmlns:a16="http://schemas.microsoft.com/office/drawing/2014/main" id="{18872734-1FAD-4A88-A762-A17F95FEE4D9}"/>
                  </a:ext>
                </a:extLst>
              </p:cNvPr>
              <p:cNvSpPr/>
              <p:nvPr/>
            </p:nvSpPr>
            <p:spPr>
              <a:xfrm>
                <a:off x="1948453" y="3211235"/>
                <a:ext cx="432048" cy="361781"/>
              </a:xfrm>
              <a:prstGeom prst="cloud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44" name="19 Nube">
                <a:extLst>
                  <a:ext uri="{FF2B5EF4-FFF2-40B4-BE49-F238E27FC236}">
                    <a16:creationId xmlns:a16="http://schemas.microsoft.com/office/drawing/2014/main" id="{3CA46381-EAE4-4656-BD1F-F1103E8CB10F}"/>
                  </a:ext>
                </a:extLst>
              </p:cNvPr>
              <p:cNvSpPr/>
              <p:nvPr/>
            </p:nvSpPr>
            <p:spPr>
              <a:xfrm>
                <a:off x="1619945" y="3139227"/>
                <a:ext cx="432048" cy="361781"/>
              </a:xfrm>
              <a:prstGeom prst="cloud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45" name="20 Nube">
                <a:extLst>
                  <a:ext uri="{FF2B5EF4-FFF2-40B4-BE49-F238E27FC236}">
                    <a16:creationId xmlns:a16="http://schemas.microsoft.com/office/drawing/2014/main" id="{5AFB754D-9B04-4615-9754-62075297C59C}"/>
                  </a:ext>
                </a:extLst>
              </p:cNvPr>
              <p:cNvSpPr/>
              <p:nvPr/>
            </p:nvSpPr>
            <p:spPr>
              <a:xfrm>
                <a:off x="1259905" y="3067219"/>
                <a:ext cx="432048" cy="361781"/>
              </a:xfrm>
              <a:prstGeom prst="cloud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</p:grpSp>
      <p:pic>
        <p:nvPicPr>
          <p:cNvPr id="52" name="Picture 4" descr="http://irvingdev.com/casanew/wp-content/uploads/2014/08/icono-casas.png">
            <a:extLst>
              <a:ext uri="{FF2B5EF4-FFF2-40B4-BE49-F238E27FC236}">
                <a16:creationId xmlns:a16="http://schemas.microsoft.com/office/drawing/2014/main" id="{24DC2610-552C-4FB0-B82A-10905119E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511" y="2620559"/>
            <a:ext cx="343694" cy="36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28 Grupo">
            <a:extLst>
              <a:ext uri="{FF2B5EF4-FFF2-40B4-BE49-F238E27FC236}">
                <a16:creationId xmlns:a16="http://schemas.microsoft.com/office/drawing/2014/main" id="{1CED2310-9AA4-4FF2-B3BD-49410AD9E982}"/>
              </a:ext>
            </a:extLst>
          </p:cNvPr>
          <p:cNvGrpSpPr/>
          <p:nvPr/>
        </p:nvGrpSpPr>
        <p:grpSpPr>
          <a:xfrm>
            <a:off x="6699793" y="2554226"/>
            <a:ext cx="1448712" cy="940213"/>
            <a:chOff x="3898920" y="2118221"/>
            <a:chExt cx="2292250" cy="1337468"/>
          </a:xfrm>
        </p:grpSpPr>
        <p:sp>
          <p:nvSpPr>
            <p:cNvPr id="57" name="29 Nube">
              <a:extLst>
                <a:ext uri="{FF2B5EF4-FFF2-40B4-BE49-F238E27FC236}">
                  <a16:creationId xmlns:a16="http://schemas.microsoft.com/office/drawing/2014/main" id="{DFB22CA0-BE8D-42BB-AB93-54FB8444CDA4}"/>
                </a:ext>
              </a:extLst>
            </p:cNvPr>
            <p:cNvSpPr/>
            <p:nvPr/>
          </p:nvSpPr>
          <p:spPr>
            <a:xfrm>
              <a:off x="5636117" y="2751773"/>
              <a:ext cx="370035" cy="316351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8" name="30 Nube">
              <a:extLst>
                <a:ext uri="{FF2B5EF4-FFF2-40B4-BE49-F238E27FC236}">
                  <a16:creationId xmlns:a16="http://schemas.microsoft.com/office/drawing/2014/main" id="{DCB9585F-3085-4520-9F1B-A6B82DD56549}"/>
                </a:ext>
              </a:extLst>
            </p:cNvPr>
            <p:cNvSpPr/>
            <p:nvPr/>
          </p:nvSpPr>
          <p:spPr>
            <a:xfrm>
              <a:off x="4945088" y="2876182"/>
              <a:ext cx="370035" cy="316351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59" name="31 Grupo">
              <a:extLst>
                <a:ext uri="{FF2B5EF4-FFF2-40B4-BE49-F238E27FC236}">
                  <a16:creationId xmlns:a16="http://schemas.microsoft.com/office/drawing/2014/main" id="{084EA1AA-0233-4CC2-A591-ADA3C8E1D2C8}"/>
                </a:ext>
              </a:extLst>
            </p:cNvPr>
            <p:cNvGrpSpPr/>
            <p:nvPr/>
          </p:nvGrpSpPr>
          <p:grpSpPr>
            <a:xfrm>
              <a:off x="5596303" y="3192533"/>
              <a:ext cx="594867" cy="263156"/>
              <a:chOff x="3767602" y="3378290"/>
              <a:chExt cx="694559" cy="300947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78" name="6 Corazón">
                <a:extLst>
                  <a:ext uri="{FF2B5EF4-FFF2-40B4-BE49-F238E27FC236}">
                    <a16:creationId xmlns:a16="http://schemas.microsoft.com/office/drawing/2014/main" id="{6F60FA5D-C9F5-4FEA-AA83-0083EC4C4CD8}"/>
                  </a:ext>
                </a:extLst>
              </p:cNvPr>
              <p:cNvSpPr/>
              <p:nvPr/>
            </p:nvSpPr>
            <p:spPr>
              <a:xfrm rot="17716388">
                <a:off x="3843493" y="3302399"/>
                <a:ext cx="300947" cy="452730"/>
              </a:xfrm>
              <a:custGeom>
                <a:avLst/>
                <a:gdLst>
                  <a:gd name="connsiteX0" fmla="*/ 1116124 w 2232248"/>
                  <a:gd name="connsiteY0" fmla="*/ 462626 h 1850504"/>
                  <a:gd name="connsiteX1" fmla="*/ 1116124 w 2232248"/>
                  <a:gd name="connsiteY1" fmla="*/ 1850504 h 1850504"/>
                  <a:gd name="connsiteX2" fmla="*/ 1116124 w 2232248"/>
                  <a:gd name="connsiteY2" fmla="*/ 462626 h 1850504"/>
                  <a:gd name="connsiteX0" fmla="*/ 1175724 w 2249371"/>
                  <a:gd name="connsiteY0" fmla="*/ 371939 h 2158023"/>
                  <a:gd name="connsiteX1" fmla="*/ 1101982 w 2249371"/>
                  <a:gd name="connsiteY1" fmla="*/ 2158023 h 2158023"/>
                  <a:gd name="connsiteX2" fmla="*/ 1175724 w 2249371"/>
                  <a:gd name="connsiteY2" fmla="*/ 371939 h 2158023"/>
                  <a:gd name="connsiteX0" fmla="*/ 1165365 w 2249065"/>
                  <a:gd name="connsiteY0" fmla="*/ 308315 h 2610592"/>
                  <a:gd name="connsiteX1" fmla="*/ 1106372 w 2249065"/>
                  <a:gd name="connsiteY1" fmla="*/ 2610592 h 2610592"/>
                  <a:gd name="connsiteX2" fmla="*/ 1165365 w 2249065"/>
                  <a:gd name="connsiteY2" fmla="*/ 308315 h 2610592"/>
                  <a:gd name="connsiteX0" fmla="*/ 1163806 w 2249025"/>
                  <a:gd name="connsiteY0" fmla="*/ 279736 h 2884874"/>
                  <a:gd name="connsiteX1" fmla="*/ 1107036 w 2249025"/>
                  <a:gd name="connsiteY1" fmla="*/ 2884874 h 2884874"/>
                  <a:gd name="connsiteX2" fmla="*/ 1163806 w 2249025"/>
                  <a:gd name="connsiteY2" fmla="*/ 279736 h 2884874"/>
                  <a:gd name="connsiteX0" fmla="*/ 1163806 w 2607090"/>
                  <a:gd name="connsiteY0" fmla="*/ 279736 h 2884874"/>
                  <a:gd name="connsiteX1" fmla="*/ 1107036 w 2607090"/>
                  <a:gd name="connsiteY1" fmla="*/ 2884874 h 2884874"/>
                  <a:gd name="connsiteX2" fmla="*/ 1163806 w 2607090"/>
                  <a:gd name="connsiteY2" fmla="*/ 279736 h 2884874"/>
                  <a:gd name="connsiteX0" fmla="*/ 1584027 w 3027311"/>
                  <a:gd name="connsiteY0" fmla="*/ 277101 h 2882239"/>
                  <a:gd name="connsiteX1" fmla="*/ 1527257 w 3027311"/>
                  <a:gd name="connsiteY1" fmla="*/ 2882239 h 2882239"/>
                  <a:gd name="connsiteX2" fmla="*/ 1584027 w 3027311"/>
                  <a:gd name="connsiteY2" fmla="*/ 277101 h 2882239"/>
                  <a:gd name="connsiteX0" fmla="*/ 1608871 w 3027571"/>
                  <a:gd name="connsiteY0" fmla="*/ 242608 h 3305631"/>
                  <a:gd name="connsiteX1" fmla="*/ 1507123 w 3027571"/>
                  <a:gd name="connsiteY1" fmla="*/ 3305632 h 3305631"/>
                  <a:gd name="connsiteX2" fmla="*/ 1608871 w 3027571"/>
                  <a:gd name="connsiteY2" fmla="*/ 242608 h 3305631"/>
                  <a:gd name="connsiteX0" fmla="*/ 1343200 w 3068832"/>
                  <a:gd name="connsiteY0" fmla="*/ 215486 h 3737533"/>
                  <a:gd name="connsiteX1" fmla="*/ 1762662 w 3068832"/>
                  <a:gd name="connsiteY1" fmla="*/ 3737533 h 3737533"/>
                  <a:gd name="connsiteX2" fmla="*/ 1343200 w 3068832"/>
                  <a:gd name="connsiteY2" fmla="*/ 215486 h 373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68832" h="3737533">
                    <a:moveTo>
                      <a:pt x="1343200" y="215486"/>
                    </a:moveTo>
                    <a:cubicBezTo>
                      <a:pt x="2970581" y="-856722"/>
                      <a:pt x="4041415" y="2349655"/>
                      <a:pt x="1762662" y="3737533"/>
                    </a:cubicBezTo>
                    <a:cubicBezTo>
                      <a:pt x="-516091" y="2349655"/>
                      <a:pt x="-508891" y="-443247"/>
                      <a:pt x="1343200" y="215486"/>
                    </a:cubicBezTo>
                    <a:close/>
                  </a:path>
                </a:pathLst>
              </a:custGeom>
              <a:grpFill/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79" name="51 Arco">
                <a:extLst>
                  <a:ext uri="{FF2B5EF4-FFF2-40B4-BE49-F238E27FC236}">
                    <a16:creationId xmlns:a16="http://schemas.microsoft.com/office/drawing/2014/main" id="{5448DC2D-38BE-4B52-84DC-60BDB06F9EB4}"/>
                  </a:ext>
                </a:extLst>
              </p:cNvPr>
              <p:cNvSpPr/>
              <p:nvPr/>
            </p:nvSpPr>
            <p:spPr>
              <a:xfrm rot="1742550">
                <a:off x="3779483" y="3570060"/>
                <a:ext cx="682678" cy="95894"/>
              </a:xfrm>
              <a:prstGeom prst="arc">
                <a:avLst>
                  <a:gd name="adj1" fmla="val 10694428"/>
                  <a:gd name="adj2" fmla="val 19633421"/>
                </a:avLst>
              </a:prstGeom>
              <a:grpFill/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grpSp>
          <p:nvGrpSpPr>
            <p:cNvPr id="60" name="32 Grupo">
              <a:extLst>
                <a:ext uri="{FF2B5EF4-FFF2-40B4-BE49-F238E27FC236}">
                  <a16:creationId xmlns:a16="http://schemas.microsoft.com/office/drawing/2014/main" id="{3290764C-CC25-4651-A95D-EF10E33316FE}"/>
                </a:ext>
              </a:extLst>
            </p:cNvPr>
            <p:cNvGrpSpPr/>
            <p:nvPr/>
          </p:nvGrpSpPr>
          <p:grpSpPr>
            <a:xfrm>
              <a:off x="5102922" y="3192533"/>
              <a:ext cx="594867" cy="263156"/>
              <a:chOff x="3767602" y="3378290"/>
              <a:chExt cx="694559" cy="300947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76" name="6 Corazón">
                <a:extLst>
                  <a:ext uri="{FF2B5EF4-FFF2-40B4-BE49-F238E27FC236}">
                    <a16:creationId xmlns:a16="http://schemas.microsoft.com/office/drawing/2014/main" id="{6E27999B-2351-411B-933C-A1913C24E89B}"/>
                  </a:ext>
                </a:extLst>
              </p:cNvPr>
              <p:cNvSpPr/>
              <p:nvPr/>
            </p:nvSpPr>
            <p:spPr>
              <a:xfrm rot="17716388">
                <a:off x="3843493" y="3302399"/>
                <a:ext cx="300947" cy="452730"/>
              </a:xfrm>
              <a:custGeom>
                <a:avLst/>
                <a:gdLst>
                  <a:gd name="connsiteX0" fmla="*/ 1116124 w 2232248"/>
                  <a:gd name="connsiteY0" fmla="*/ 462626 h 1850504"/>
                  <a:gd name="connsiteX1" fmla="*/ 1116124 w 2232248"/>
                  <a:gd name="connsiteY1" fmla="*/ 1850504 h 1850504"/>
                  <a:gd name="connsiteX2" fmla="*/ 1116124 w 2232248"/>
                  <a:gd name="connsiteY2" fmla="*/ 462626 h 1850504"/>
                  <a:gd name="connsiteX0" fmla="*/ 1175724 w 2249371"/>
                  <a:gd name="connsiteY0" fmla="*/ 371939 h 2158023"/>
                  <a:gd name="connsiteX1" fmla="*/ 1101982 w 2249371"/>
                  <a:gd name="connsiteY1" fmla="*/ 2158023 h 2158023"/>
                  <a:gd name="connsiteX2" fmla="*/ 1175724 w 2249371"/>
                  <a:gd name="connsiteY2" fmla="*/ 371939 h 2158023"/>
                  <a:gd name="connsiteX0" fmla="*/ 1165365 w 2249065"/>
                  <a:gd name="connsiteY0" fmla="*/ 308315 h 2610592"/>
                  <a:gd name="connsiteX1" fmla="*/ 1106372 w 2249065"/>
                  <a:gd name="connsiteY1" fmla="*/ 2610592 h 2610592"/>
                  <a:gd name="connsiteX2" fmla="*/ 1165365 w 2249065"/>
                  <a:gd name="connsiteY2" fmla="*/ 308315 h 2610592"/>
                  <a:gd name="connsiteX0" fmla="*/ 1163806 w 2249025"/>
                  <a:gd name="connsiteY0" fmla="*/ 279736 h 2884874"/>
                  <a:gd name="connsiteX1" fmla="*/ 1107036 w 2249025"/>
                  <a:gd name="connsiteY1" fmla="*/ 2884874 h 2884874"/>
                  <a:gd name="connsiteX2" fmla="*/ 1163806 w 2249025"/>
                  <a:gd name="connsiteY2" fmla="*/ 279736 h 2884874"/>
                  <a:gd name="connsiteX0" fmla="*/ 1163806 w 2607090"/>
                  <a:gd name="connsiteY0" fmla="*/ 279736 h 2884874"/>
                  <a:gd name="connsiteX1" fmla="*/ 1107036 w 2607090"/>
                  <a:gd name="connsiteY1" fmla="*/ 2884874 h 2884874"/>
                  <a:gd name="connsiteX2" fmla="*/ 1163806 w 2607090"/>
                  <a:gd name="connsiteY2" fmla="*/ 279736 h 2884874"/>
                  <a:gd name="connsiteX0" fmla="*/ 1584027 w 3027311"/>
                  <a:gd name="connsiteY0" fmla="*/ 277101 h 2882239"/>
                  <a:gd name="connsiteX1" fmla="*/ 1527257 w 3027311"/>
                  <a:gd name="connsiteY1" fmla="*/ 2882239 h 2882239"/>
                  <a:gd name="connsiteX2" fmla="*/ 1584027 w 3027311"/>
                  <a:gd name="connsiteY2" fmla="*/ 277101 h 2882239"/>
                  <a:gd name="connsiteX0" fmla="*/ 1608871 w 3027571"/>
                  <a:gd name="connsiteY0" fmla="*/ 242608 h 3305631"/>
                  <a:gd name="connsiteX1" fmla="*/ 1507123 w 3027571"/>
                  <a:gd name="connsiteY1" fmla="*/ 3305632 h 3305631"/>
                  <a:gd name="connsiteX2" fmla="*/ 1608871 w 3027571"/>
                  <a:gd name="connsiteY2" fmla="*/ 242608 h 3305631"/>
                  <a:gd name="connsiteX0" fmla="*/ 1343200 w 3068832"/>
                  <a:gd name="connsiteY0" fmla="*/ 215486 h 3737533"/>
                  <a:gd name="connsiteX1" fmla="*/ 1762662 w 3068832"/>
                  <a:gd name="connsiteY1" fmla="*/ 3737533 h 3737533"/>
                  <a:gd name="connsiteX2" fmla="*/ 1343200 w 3068832"/>
                  <a:gd name="connsiteY2" fmla="*/ 215486 h 373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68832" h="3737533">
                    <a:moveTo>
                      <a:pt x="1343200" y="215486"/>
                    </a:moveTo>
                    <a:cubicBezTo>
                      <a:pt x="2970581" y="-856722"/>
                      <a:pt x="4041415" y="2349655"/>
                      <a:pt x="1762662" y="3737533"/>
                    </a:cubicBezTo>
                    <a:cubicBezTo>
                      <a:pt x="-516091" y="2349655"/>
                      <a:pt x="-508891" y="-443247"/>
                      <a:pt x="1343200" y="215486"/>
                    </a:cubicBezTo>
                    <a:close/>
                  </a:path>
                </a:pathLst>
              </a:custGeom>
              <a:grpFill/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77" name="49 Arco">
                <a:extLst>
                  <a:ext uri="{FF2B5EF4-FFF2-40B4-BE49-F238E27FC236}">
                    <a16:creationId xmlns:a16="http://schemas.microsoft.com/office/drawing/2014/main" id="{3BD6495B-38E6-4274-BE31-59C034A3AF0B}"/>
                  </a:ext>
                </a:extLst>
              </p:cNvPr>
              <p:cNvSpPr/>
              <p:nvPr/>
            </p:nvSpPr>
            <p:spPr>
              <a:xfrm rot="1742550">
                <a:off x="3779483" y="3570060"/>
                <a:ext cx="682678" cy="95894"/>
              </a:xfrm>
              <a:prstGeom prst="arc">
                <a:avLst>
                  <a:gd name="adj1" fmla="val 10694428"/>
                  <a:gd name="adj2" fmla="val 19633421"/>
                </a:avLst>
              </a:prstGeom>
              <a:grpFill/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61" name="33 Nube">
              <a:extLst>
                <a:ext uri="{FF2B5EF4-FFF2-40B4-BE49-F238E27FC236}">
                  <a16:creationId xmlns:a16="http://schemas.microsoft.com/office/drawing/2014/main" id="{D1BEB2EF-6822-47A1-8CDB-5F06C71290A2}"/>
                </a:ext>
              </a:extLst>
            </p:cNvPr>
            <p:cNvSpPr/>
            <p:nvPr/>
          </p:nvSpPr>
          <p:spPr>
            <a:xfrm>
              <a:off x="5278713" y="2790461"/>
              <a:ext cx="370035" cy="316351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62" name="34 Grupo">
              <a:extLst>
                <a:ext uri="{FF2B5EF4-FFF2-40B4-BE49-F238E27FC236}">
                  <a16:creationId xmlns:a16="http://schemas.microsoft.com/office/drawing/2014/main" id="{EE97CC07-3D48-4B5A-900E-7F96BE60362F}"/>
                </a:ext>
              </a:extLst>
            </p:cNvPr>
            <p:cNvGrpSpPr/>
            <p:nvPr/>
          </p:nvGrpSpPr>
          <p:grpSpPr>
            <a:xfrm>
              <a:off x="4655672" y="2118221"/>
              <a:ext cx="1246082" cy="703916"/>
              <a:chOff x="2037245" y="1988840"/>
              <a:chExt cx="1454908" cy="80500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67" name="39 Nube">
                <a:extLst>
                  <a:ext uri="{FF2B5EF4-FFF2-40B4-BE49-F238E27FC236}">
                    <a16:creationId xmlns:a16="http://schemas.microsoft.com/office/drawing/2014/main" id="{8611A61B-4EF7-4745-808A-4083DDDF42DD}"/>
                  </a:ext>
                </a:extLst>
              </p:cNvPr>
              <p:cNvSpPr/>
              <p:nvPr/>
            </p:nvSpPr>
            <p:spPr>
              <a:xfrm>
                <a:off x="2844081" y="1988840"/>
                <a:ext cx="432048" cy="361781"/>
              </a:xfrm>
              <a:prstGeom prst="cloud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68" name="40 Nube">
                <a:extLst>
                  <a:ext uri="{FF2B5EF4-FFF2-40B4-BE49-F238E27FC236}">
                    <a16:creationId xmlns:a16="http://schemas.microsoft.com/office/drawing/2014/main" id="{64802FA5-C7A4-4C16-B398-34D0ADDB97F7}"/>
                  </a:ext>
                </a:extLst>
              </p:cNvPr>
              <p:cNvSpPr/>
              <p:nvPr/>
            </p:nvSpPr>
            <p:spPr>
              <a:xfrm>
                <a:off x="2037245" y="2131115"/>
                <a:ext cx="432048" cy="361781"/>
              </a:xfrm>
              <a:prstGeom prst="cloud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grpSp>
            <p:nvGrpSpPr>
              <p:cNvPr id="69" name="41 Grupo">
                <a:extLst>
                  <a:ext uri="{FF2B5EF4-FFF2-40B4-BE49-F238E27FC236}">
                    <a16:creationId xmlns:a16="http://schemas.microsoft.com/office/drawing/2014/main" id="{BE9BEF09-8008-4976-AA18-DCED5F1FBBEE}"/>
                  </a:ext>
                </a:extLst>
              </p:cNvPr>
              <p:cNvGrpSpPr/>
              <p:nvPr/>
            </p:nvGrpSpPr>
            <p:grpSpPr>
              <a:xfrm>
                <a:off x="2797594" y="2492896"/>
                <a:ext cx="694559" cy="300947"/>
                <a:chOff x="3767602" y="3378290"/>
                <a:chExt cx="694559" cy="300947"/>
              </a:xfrm>
              <a:grpFill/>
            </p:grpSpPr>
            <p:sp>
              <p:nvSpPr>
                <p:cNvPr id="74" name="6 Corazón">
                  <a:extLst>
                    <a:ext uri="{FF2B5EF4-FFF2-40B4-BE49-F238E27FC236}">
                      <a16:creationId xmlns:a16="http://schemas.microsoft.com/office/drawing/2014/main" id="{942C465B-67F5-40CF-ACE3-A0DB88B29250}"/>
                    </a:ext>
                  </a:extLst>
                </p:cNvPr>
                <p:cNvSpPr/>
                <p:nvPr/>
              </p:nvSpPr>
              <p:spPr>
                <a:xfrm rot="17716388">
                  <a:off x="3843493" y="3302399"/>
                  <a:ext cx="300947" cy="452730"/>
                </a:xfrm>
                <a:custGeom>
                  <a:avLst/>
                  <a:gdLst>
                    <a:gd name="connsiteX0" fmla="*/ 1116124 w 2232248"/>
                    <a:gd name="connsiteY0" fmla="*/ 462626 h 1850504"/>
                    <a:gd name="connsiteX1" fmla="*/ 1116124 w 2232248"/>
                    <a:gd name="connsiteY1" fmla="*/ 1850504 h 1850504"/>
                    <a:gd name="connsiteX2" fmla="*/ 1116124 w 2232248"/>
                    <a:gd name="connsiteY2" fmla="*/ 462626 h 1850504"/>
                    <a:gd name="connsiteX0" fmla="*/ 1175724 w 2249371"/>
                    <a:gd name="connsiteY0" fmla="*/ 371939 h 2158023"/>
                    <a:gd name="connsiteX1" fmla="*/ 1101982 w 2249371"/>
                    <a:gd name="connsiteY1" fmla="*/ 2158023 h 2158023"/>
                    <a:gd name="connsiteX2" fmla="*/ 1175724 w 2249371"/>
                    <a:gd name="connsiteY2" fmla="*/ 371939 h 2158023"/>
                    <a:gd name="connsiteX0" fmla="*/ 1165365 w 2249065"/>
                    <a:gd name="connsiteY0" fmla="*/ 308315 h 2610592"/>
                    <a:gd name="connsiteX1" fmla="*/ 1106372 w 2249065"/>
                    <a:gd name="connsiteY1" fmla="*/ 2610592 h 2610592"/>
                    <a:gd name="connsiteX2" fmla="*/ 1165365 w 2249065"/>
                    <a:gd name="connsiteY2" fmla="*/ 308315 h 2610592"/>
                    <a:gd name="connsiteX0" fmla="*/ 1163806 w 2249025"/>
                    <a:gd name="connsiteY0" fmla="*/ 279736 h 2884874"/>
                    <a:gd name="connsiteX1" fmla="*/ 1107036 w 2249025"/>
                    <a:gd name="connsiteY1" fmla="*/ 2884874 h 2884874"/>
                    <a:gd name="connsiteX2" fmla="*/ 1163806 w 2249025"/>
                    <a:gd name="connsiteY2" fmla="*/ 279736 h 2884874"/>
                    <a:gd name="connsiteX0" fmla="*/ 1163806 w 2607090"/>
                    <a:gd name="connsiteY0" fmla="*/ 279736 h 2884874"/>
                    <a:gd name="connsiteX1" fmla="*/ 1107036 w 2607090"/>
                    <a:gd name="connsiteY1" fmla="*/ 2884874 h 2884874"/>
                    <a:gd name="connsiteX2" fmla="*/ 1163806 w 2607090"/>
                    <a:gd name="connsiteY2" fmla="*/ 279736 h 2884874"/>
                    <a:gd name="connsiteX0" fmla="*/ 1584027 w 3027311"/>
                    <a:gd name="connsiteY0" fmla="*/ 277101 h 2882239"/>
                    <a:gd name="connsiteX1" fmla="*/ 1527257 w 3027311"/>
                    <a:gd name="connsiteY1" fmla="*/ 2882239 h 2882239"/>
                    <a:gd name="connsiteX2" fmla="*/ 1584027 w 3027311"/>
                    <a:gd name="connsiteY2" fmla="*/ 277101 h 2882239"/>
                    <a:gd name="connsiteX0" fmla="*/ 1608871 w 3027571"/>
                    <a:gd name="connsiteY0" fmla="*/ 242608 h 3305631"/>
                    <a:gd name="connsiteX1" fmla="*/ 1507123 w 3027571"/>
                    <a:gd name="connsiteY1" fmla="*/ 3305632 h 3305631"/>
                    <a:gd name="connsiteX2" fmla="*/ 1608871 w 3027571"/>
                    <a:gd name="connsiteY2" fmla="*/ 242608 h 3305631"/>
                    <a:gd name="connsiteX0" fmla="*/ 1343200 w 3068832"/>
                    <a:gd name="connsiteY0" fmla="*/ 215486 h 3737533"/>
                    <a:gd name="connsiteX1" fmla="*/ 1762662 w 3068832"/>
                    <a:gd name="connsiteY1" fmla="*/ 3737533 h 3737533"/>
                    <a:gd name="connsiteX2" fmla="*/ 1343200 w 3068832"/>
                    <a:gd name="connsiteY2" fmla="*/ 215486 h 3737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68832" h="3737533">
                      <a:moveTo>
                        <a:pt x="1343200" y="215486"/>
                      </a:moveTo>
                      <a:cubicBezTo>
                        <a:pt x="2970581" y="-856722"/>
                        <a:pt x="4041415" y="2349655"/>
                        <a:pt x="1762662" y="3737533"/>
                      </a:cubicBezTo>
                      <a:cubicBezTo>
                        <a:pt x="-516091" y="2349655"/>
                        <a:pt x="-508891" y="-443247"/>
                        <a:pt x="1343200" y="215486"/>
                      </a:cubicBezTo>
                      <a:close/>
                    </a:path>
                  </a:pathLst>
                </a:custGeom>
                <a:grpFill/>
                <a:ln w="5715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75" name="47 Arco">
                  <a:extLst>
                    <a:ext uri="{FF2B5EF4-FFF2-40B4-BE49-F238E27FC236}">
                      <a16:creationId xmlns:a16="http://schemas.microsoft.com/office/drawing/2014/main" id="{D695BED1-BC05-4E9F-809D-3964A5704B47}"/>
                    </a:ext>
                  </a:extLst>
                </p:cNvPr>
                <p:cNvSpPr/>
                <p:nvPr/>
              </p:nvSpPr>
              <p:spPr>
                <a:xfrm rot="1742550">
                  <a:off x="3779483" y="3570060"/>
                  <a:ext cx="682678" cy="95894"/>
                </a:xfrm>
                <a:prstGeom prst="arc">
                  <a:avLst>
                    <a:gd name="adj1" fmla="val 10694428"/>
                    <a:gd name="adj2" fmla="val 19633421"/>
                  </a:avLst>
                </a:prstGeom>
                <a:grpFill/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</p:grpSp>
          <p:grpSp>
            <p:nvGrpSpPr>
              <p:cNvPr id="70" name="42 Grupo">
                <a:extLst>
                  <a:ext uri="{FF2B5EF4-FFF2-40B4-BE49-F238E27FC236}">
                    <a16:creationId xmlns:a16="http://schemas.microsoft.com/office/drawing/2014/main" id="{9018FE62-C199-4D30-97AA-2108B59358FE}"/>
                  </a:ext>
                </a:extLst>
              </p:cNvPr>
              <p:cNvGrpSpPr/>
              <p:nvPr/>
            </p:nvGrpSpPr>
            <p:grpSpPr>
              <a:xfrm>
                <a:off x="2221530" y="2492896"/>
                <a:ext cx="694559" cy="300947"/>
                <a:chOff x="3767602" y="3378290"/>
                <a:chExt cx="694559" cy="300947"/>
              </a:xfrm>
              <a:grpFill/>
            </p:grpSpPr>
            <p:sp>
              <p:nvSpPr>
                <p:cNvPr id="72" name="6 Corazón">
                  <a:extLst>
                    <a:ext uri="{FF2B5EF4-FFF2-40B4-BE49-F238E27FC236}">
                      <a16:creationId xmlns:a16="http://schemas.microsoft.com/office/drawing/2014/main" id="{92DFCC1C-EFCE-4394-9A04-9DE52DDC5212}"/>
                    </a:ext>
                  </a:extLst>
                </p:cNvPr>
                <p:cNvSpPr/>
                <p:nvPr/>
              </p:nvSpPr>
              <p:spPr>
                <a:xfrm rot="17716388">
                  <a:off x="3843493" y="3302399"/>
                  <a:ext cx="300947" cy="452730"/>
                </a:xfrm>
                <a:custGeom>
                  <a:avLst/>
                  <a:gdLst>
                    <a:gd name="connsiteX0" fmla="*/ 1116124 w 2232248"/>
                    <a:gd name="connsiteY0" fmla="*/ 462626 h 1850504"/>
                    <a:gd name="connsiteX1" fmla="*/ 1116124 w 2232248"/>
                    <a:gd name="connsiteY1" fmla="*/ 1850504 h 1850504"/>
                    <a:gd name="connsiteX2" fmla="*/ 1116124 w 2232248"/>
                    <a:gd name="connsiteY2" fmla="*/ 462626 h 1850504"/>
                    <a:gd name="connsiteX0" fmla="*/ 1175724 w 2249371"/>
                    <a:gd name="connsiteY0" fmla="*/ 371939 h 2158023"/>
                    <a:gd name="connsiteX1" fmla="*/ 1101982 w 2249371"/>
                    <a:gd name="connsiteY1" fmla="*/ 2158023 h 2158023"/>
                    <a:gd name="connsiteX2" fmla="*/ 1175724 w 2249371"/>
                    <a:gd name="connsiteY2" fmla="*/ 371939 h 2158023"/>
                    <a:gd name="connsiteX0" fmla="*/ 1165365 w 2249065"/>
                    <a:gd name="connsiteY0" fmla="*/ 308315 h 2610592"/>
                    <a:gd name="connsiteX1" fmla="*/ 1106372 w 2249065"/>
                    <a:gd name="connsiteY1" fmla="*/ 2610592 h 2610592"/>
                    <a:gd name="connsiteX2" fmla="*/ 1165365 w 2249065"/>
                    <a:gd name="connsiteY2" fmla="*/ 308315 h 2610592"/>
                    <a:gd name="connsiteX0" fmla="*/ 1163806 w 2249025"/>
                    <a:gd name="connsiteY0" fmla="*/ 279736 h 2884874"/>
                    <a:gd name="connsiteX1" fmla="*/ 1107036 w 2249025"/>
                    <a:gd name="connsiteY1" fmla="*/ 2884874 h 2884874"/>
                    <a:gd name="connsiteX2" fmla="*/ 1163806 w 2249025"/>
                    <a:gd name="connsiteY2" fmla="*/ 279736 h 2884874"/>
                    <a:gd name="connsiteX0" fmla="*/ 1163806 w 2607090"/>
                    <a:gd name="connsiteY0" fmla="*/ 279736 h 2884874"/>
                    <a:gd name="connsiteX1" fmla="*/ 1107036 w 2607090"/>
                    <a:gd name="connsiteY1" fmla="*/ 2884874 h 2884874"/>
                    <a:gd name="connsiteX2" fmla="*/ 1163806 w 2607090"/>
                    <a:gd name="connsiteY2" fmla="*/ 279736 h 2884874"/>
                    <a:gd name="connsiteX0" fmla="*/ 1584027 w 3027311"/>
                    <a:gd name="connsiteY0" fmla="*/ 277101 h 2882239"/>
                    <a:gd name="connsiteX1" fmla="*/ 1527257 w 3027311"/>
                    <a:gd name="connsiteY1" fmla="*/ 2882239 h 2882239"/>
                    <a:gd name="connsiteX2" fmla="*/ 1584027 w 3027311"/>
                    <a:gd name="connsiteY2" fmla="*/ 277101 h 2882239"/>
                    <a:gd name="connsiteX0" fmla="*/ 1608871 w 3027571"/>
                    <a:gd name="connsiteY0" fmla="*/ 242608 h 3305631"/>
                    <a:gd name="connsiteX1" fmla="*/ 1507123 w 3027571"/>
                    <a:gd name="connsiteY1" fmla="*/ 3305632 h 3305631"/>
                    <a:gd name="connsiteX2" fmla="*/ 1608871 w 3027571"/>
                    <a:gd name="connsiteY2" fmla="*/ 242608 h 3305631"/>
                    <a:gd name="connsiteX0" fmla="*/ 1343200 w 3068832"/>
                    <a:gd name="connsiteY0" fmla="*/ 215486 h 3737533"/>
                    <a:gd name="connsiteX1" fmla="*/ 1762662 w 3068832"/>
                    <a:gd name="connsiteY1" fmla="*/ 3737533 h 3737533"/>
                    <a:gd name="connsiteX2" fmla="*/ 1343200 w 3068832"/>
                    <a:gd name="connsiteY2" fmla="*/ 215486 h 3737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68832" h="3737533">
                      <a:moveTo>
                        <a:pt x="1343200" y="215486"/>
                      </a:moveTo>
                      <a:cubicBezTo>
                        <a:pt x="2970581" y="-856722"/>
                        <a:pt x="4041415" y="2349655"/>
                        <a:pt x="1762662" y="3737533"/>
                      </a:cubicBezTo>
                      <a:cubicBezTo>
                        <a:pt x="-516091" y="2349655"/>
                        <a:pt x="-508891" y="-443247"/>
                        <a:pt x="1343200" y="215486"/>
                      </a:cubicBezTo>
                      <a:close/>
                    </a:path>
                  </a:pathLst>
                </a:custGeom>
                <a:grpFill/>
                <a:ln w="5715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73" name="45 Arco">
                  <a:extLst>
                    <a:ext uri="{FF2B5EF4-FFF2-40B4-BE49-F238E27FC236}">
                      <a16:creationId xmlns:a16="http://schemas.microsoft.com/office/drawing/2014/main" id="{919CF793-F163-4CBB-BC09-0C75211A116B}"/>
                    </a:ext>
                  </a:extLst>
                </p:cNvPr>
                <p:cNvSpPr/>
                <p:nvPr/>
              </p:nvSpPr>
              <p:spPr>
                <a:xfrm rot="1742550">
                  <a:off x="3779483" y="3570060"/>
                  <a:ext cx="682678" cy="95894"/>
                </a:xfrm>
                <a:prstGeom prst="arc">
                  <a:avLst>
                    <a:gd name="adj1" fmla="val 10694428"/>
                    <a:gd name="adj2" fmla="val 19633421"/>
                  </a:avLst>
                </a:prstGeom>
                <a:grpFill/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</p:grpSp>
          <p:sp>
            <p:nvSpPr>
              <p:cNvPr id="71" name="43 Nube">
                <a:extLst>
                  <a:ext uri="{FF2B5EF4-FFF2-40B4-BE49-F238E27FC236}">
                    <a16:creationId xmlns:a16="http://schemas.microsoft.com/office/drawing/2014/main" id="{8F2E9581-33CD-46ED-BB23-BCD9D5D9B6A8}"/>
                  </a:ext>
                </a:extLst>
              </p:cNvPr>
              <p:cNvSpPr/>
              <p:nvPr/>
            </p:nvSpPr>
            <p:spPr>
              <a:xfrm>
                <a:off x="2426781" y="2033084"/>
                <a:ext cx="432048" cy="361781"/>
              </a:xfrm>
              <a:prstGeom prst="cloud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63" name="35 Nube">
              <a:extLst>
                <a:ext uri="{FF2B5EF4-FFF2-40B4-BE49-F238E27FC236}">
                  <a16:creationId xmlns:a16="http://schemas.microsoft.com/office/drawing/2014/main" id="{5AF029AE-3F90-4315-9F07-87D116A4C176}"/>
                </a:ext>
              </a:extLst>
            </p:cNvPr>
            <p:cNvSpPr/>
            <p:nvPr/>
          </p:nvSpPr>
          <p:spPr>
            <a:xfrm>
              <a:off x="4188917" y="2276396"/>
              <a:ext cx="370035" cy="316351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4" name="36 Nube">
              <a:extLst>
                <a:ext uri="{FF2B5EF4-FFF2-40B4-BE49-F238E27FC236}">
                  <a16:creationId xmlns:a16="http://schemas.microsoft.com/office/drawing/2014/main" id="{867C18F7-C423-4A2A-ACCF-3DC88FDFBED9}"/>
                </a:ext>
              </a:extLst>
            </p:cNvPr>
            <p:cNvSpPr/>
            <p:nvPr/>
          </p:nvSpPr>
          <p:spPr>
            <a:xfrm>
              <a:off x="3898920" y="2331243"/>
              <a:ext cx="370035" cy="316351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5" name="37 Nube">
              <a:extLst>
                <a:ext uri="{FF2B5EF4-FFF2-40B4-BE49-F238E27FC236}">
                  <a16:creationId xmlns:a16="http://schemas.microsoft.com/office/drawing/2014/main" id="{C1587689-3518-4344-9702-BC1D6331E5EA}"/>
                </a:ext>
              </a:extLst>
            </p:cNvPr>
            <p:cNvSpPr/>
            <p:nvPr/>
          </p:nvSpPr>
          <p:spPr>
            <a:xfrm>
              <a:off x="4425644" y="2501031"/>
              <a:ext cx="370035" cy="316351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6" name="38 Nube">
              <a:extLst>
                <a:ext uri="{FF2B5EF4-FFF2-40B4-BE49-F238E27FC236}">
                  <a16:creationId xmlns:a16="http://schemas.microsoft.com/office/drawing/2014/main" id="{F8989DFD-3FDD-41EA-88D3-5FF9B9BCDE0E}"/>
                </a:ext>
              </a:extLst>
            </p:cNvPr>
            <p:cNvSpPr/>
            <p:nvPr/>
          </p:nvSpPr>
          <p:spPr>
            <a:xfrm>
              <a:off x="4100583" y="2575964"/>
              <a:ext cx="370035" cy="316351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cxnSp>
        <p:nvCxnSpPr>
          <p:cNvPr id="82" name="9 Conector recto">
            <a:extLst>
              <a:ext uri="{FF2B5EF4-FFF2-40B4-BE49-F238E27FC236}">
                <a16:creationId xmlns:a16="http://schemas.microsoft.com/office/drawing/2014/main" id="{6D322B5E-6479-4D39-B074-429990F80A59}"/>
              </a:ext>
            </a:extLst>
          </p:cNvPr>
          <p:cNvCxnSpPr>
            <a:cxnSpLocks/>
          </p:cNvCxnSpPr>
          <p:nvPr/>
        </p:nvCxnSpPr>
        <p:spPr>
          <a:xfrm>
            <a:off x="6392292" y="2253539"/>
            <a:ext cx="1448396" cy="284554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5" name="10 CuadroTexto">
            <a:extLst>
              <a:ext uri="{FF2B5EF4-FFF2-40B4-BE49-F238E27FC236}">
                <a16:creationId xmlns:a16="http://schemas.microsoft.com/office/drawing/2014/main" id="{9A6BDA5B-6DF0-435E-A596-86E023F75550}"/>
              </a:ext>
            </a:extLst>
          </p:cNvPr>
          <p:cNvSpPr txBox="1"/>
          <p:nvPr/>
        </p:nvSpPr>
        <p:spPr>
          <a:xfrm>
            <a:off x="7618568" y="405114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Z. de </a:t>
            </a:r>
          </a:p>
          <a:p>
            <a:pPr algn="ctr"/>
            <a:r>
              <a:rPr lang="es-PE" b="1" dirty="0"/>
              <a:t>Recuperación</a:t>
            </a:r>
            <a:endParaRPr lang="es-PE" sz="1500" b="1" dirty="0"/>
          </a:p>
        </p:txBody>
      </p:sp>
      <p:pic>
        <p:nvPicPr>
          <p:cNvPr id="98" name="Imagen 76">
            <a:extLst>
              <a:ext uri="{FF2B5EF4-FFF2-40B4-BE49-F238E27FC236}">
                <a16:creationId xmlns:a16="http://schemas.microsoft.com/office/drawing/2014/main" id="{DE893835-95F2-4614-A83A-66B71CAE7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446" y="2609178"/>
            <a:ext cx="279783" cy="29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Imagen 76">
            <a:extLst>
              <a:ext uri="{FF2B5EF4-FFF2-40B4-BE49-F238E27FC236}">
                <a16:creationId xmlns:a16="http://schemas.microsoft.com/office/drawing/2014/main" id="{0CDC8A14-9693-4D9E-8B5F-2CC8BF79D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24" y="3202328"/>
            <a:ext cx="279783" cy="29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Imagen 76">
            <a:extLst>
              <a:ext uri="{FF2B5EF4-FFF2-40B4-BE49-F238E27FC236}">
                <a16:creationId xmlns:a16="http://schemas.microsoft.com/office/drawing/2014/main" id="{9E170601-8509-460E-B639-C8D2B85F0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145" y="2253538"/>
            <a:ext cx="279783" cy="29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Imagen 76">
            <a:extLst>
              <a:ext uri="{FF2B5EF4-FFF2-40B4-BE49-F238E27FC236}">
                <a16:creationId xmlns:a16="http://schemas.microsoft.com/office/drawing/2014/main" id="{8FBDD795-08C1-4D8B-B6DA-6877CD983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391" y="2893880"/>
            <a:ext cx="279783" cy="29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Imagen 76">
            <a:extLst>
              <a:ext uri="{FF2B5EF4-FFF2-40B4-BE49-F238E27FC236}">
                <a16:creationId xmlns:a16="http://schemas.microsoft.com/office/drawing/2014/main" id="{371A469C-8168-45F5-B423-56E5D5D0F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482" y="2389659"/>
            <a:ext cx="279783" cy="29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" name="12 Grupo">
            <a:extLst>
              <a:ext uri="{FF2B5EF4-FFF2-40B4-BE49-F238E27FC236}">
                <a16:creationId xmlns:a16="http://schemas.microsoft.com/office/drawing/2014/main" id="{287E87D2-4CAF-46B1-B30A-D1A835539443}"/>
              </a:ext>
            </a:extLst>
          </p:cNvPr>
          <p:cNvGrpSpPr/>
          <p:nvPr/>
        </p:nvGrpSpPr>
        <p:grpSpPr>
          <a:xfrm>
            <a:off x="3037385" y="2890163"/>
            <a:ext cx="1193980" cy="942950"/>
            <a:chOff x="2101357" y="2443716"/>
            <a:chExt cx="1030757" cy="1223495"/>
          </a:xfrm>
          <a:solidFill>
            <a:schemeClr val="accent6">
              <a:lumMod val="50000"/>
            </a:schemeClr>
          </a:solidFill>
        </p:grpSpPr>
        <p:grpSp>
          <p:nvGrpSpPr>
            <p:cNvPr id="104" name="13 Grupo">
              <a:extLst>
                <a:ext uri="{FF2B5EF4-FFF2-40B4-BE49-F238E27FC236}">
                  <a16:creationId xmlns:a16="http://schemas.microsoft.com/office/drawing/2014/main" id="{45C15481-7886-402A-994C-55033A8BF610}"/>
                </a:ext>
              </a:extLst>
            </p:cNvPr>
            <p:cNvGrpSpPr/>
            <p:nvPr/>
          </p:nvGrpSpPr>
          <p:grpSpPr>
            <a:xfrm>
              <a:off x="2138230" y="2443716"/>
              <a:ext cx="993884" cy="937058"/>
              <a:chOff x="1115889" y="2308404"/>
              <a:chExt cx="1264612" cy="1264612"/>
            </a:xfrm>
            <a:grpFill/>
          </p:grpSpPr>
          <p:sp>
            <p:nvSpPr>
              <p:cNvPr id="112" name="21 Nube">
                <a:extLst>
                  <a:ext uri="{FF2B5EF4-FFF2-40B4-BE49-F238E27FC236}">
                    <a16:creationId xmlns:a16="http://schemas.microsoft.com/office/drawing/2014/main" id="{8012335C-3CD9-4167-818C-CBFA7EF0F94D}"/>
                  </a:ext>
                </a:extLst>
              </p:cNvPr>
              <p:cNvSpPr/>
              <p:nvPr/>
            </p:nvSpPr>
            <p:spPr>
              <a:xfrm>
                <a:off x="1444397" y="2308404"/>
                <a:ext cx="432048" cy="361781"/>
              </a:xfrm>
              <a:prstGeom prst="cloud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13" name="22 Nube">
                <a:extLst>
                  <a:ext uri="{FF2B5EF4-FFF2-40B4-BE49-F238E27FC236}">
                    <a16:creationId xmlns:a16="http://schemas.microsoft.com/office/drawing/2014/main" id="{60F28505-3DAD-441A-A962-E8D54D601D0D}"/>
                  </a:ext>
                </a:extLst>
              </p:cNvPr>
              <p:cNvSpPr/>
              <p:nvPr/>
            </p:nvSpPr>
            <p:spPr>
              <a:xfrm>
                <a:off x="1115889" y="2420888"/>
                <a:ext cx="432048" cy="361781"/>
              </a:xfrm>
              <a:prstGeom prst="cloud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14" name="23 Nube">
                <a:extLst>
                  <a:ext uri="{FF2B5EF4-FFF2-40B4-BE49-F238E27FC236}">
                    <a16:creationId xmlns:a16="http://schemas.microsoft.com/office/drawing/2014/main" id="{F58FDAB7-76AD-4B83-AD32-6F1E982D9240}"/>
                  </a:ext>
                </a:extLst>
              </p:cNvPr>
              <p:cNvSpPr/>
              <p:nvPr/>
            </p:nvSpPr>
            <p:spPr>
              <a:xfrm>
                <a:off x="1588413" y="2420888"/>
                <a:ext cx="432048" cy="361781"/>
              </a:xfrm>
              <a:prstGeom prst="cloud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15" name="24 Nube">
                <a:extLst>
                  <a:ext uri="{FF2B5EF4-FFF2-40B4-BE49-F238E27FC236}">
                    <a16:creationId xmlns:a16="http://schemas.microsoft.com/office/drawing/2014/main" id="{F508D6FB-58C2-44D4-A672-2E8A1F6D44FF}"/>
                  </a:ext>
                </a:extLst>
              </p:cNvPr>
              <p:cNvSpPr/>
              <p:nvPr/>
            </p:nvSpPr>
            <p:spPr>
              <a:xfrm>
                <a:off x="1948453" y="3211235"/>
                <a:ext cx="432048" cy="361781"/>
              </a:xfrm>
              <a:prstGeom prst="cloud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16" name="25 Nube">
                <a:extLst>
                  <a:ext uri="{FF2B5EF4-FFF2-40B4-BE49-F238E27FC236}">
                    <a16:creationId xmlns:a16="http://schemas.microsoft.com/office/drawing/2014/main" id="{639FED93-F096-48BD-AB63-DA5C1F90393C}"/>
                  </a:ext>
                </a:extLst>
              </p:cNvPr>
              <p:cNvSpPr/>
              <p:nvPr/>
            </p:nvSpPr>
            <p:spPr>
              <a:xfrm>
                <a:off x="1619945" y="3139227"/>
                <a:ext cx="432048" cy="361781"/>
              </a:xfrm>
              <a:prstGeom prst="cloud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17" name="26 Nube">
                <a:extLst>
                  <a:ext uri="{FF2B5EF4-FFF2-40B4-BE49-F238E27FC236}">
                    <a16:creationId xmlns:a16="http://schemas.microsoft.com/office/drawing/2014/main" id="{8A53DFA9-9B0B-4C85-817D-9124CB4D647F}"/>
                  </a:ext>
                </a:extLst>
              </p:cNvPr>
              <p:cNvSpPr/>
              <p:nvPr/>
            </p:nvSpPr>
            <p:spPr>
              <a:xfrm>
                <a:off x="1259905" y="3067219"/>
                <a:ext cx="432048" cy="361781"/>
              </a:xfrm>
              <a:prstGeom prst="cloud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grpSp>
          <p:nvGrpSpPr>
            <p:cNvPr id="105" name="14 Grupo">
              <a:extLst>
                <a:ext uri="{FF2B5EF4-FFF2-40B4-BE49-F238E27FC236}">
                  <a16:creationId xmlns:a16="http://schemas.microsoft.com/office/drawing/2014/main" id="{AD21A1C2-8E8A-423D-8915-1AE80D649D8E}"/>
                </a:ext>
              </a:extLst>
            </p:cNvPr>
            <p:cNvGrpSpPr/>
            <p:nvPr/>
          </p:nvGrpSpPr>
          <p:grpSpPr>
            <a:xfrm>
              <a:off x="2101357" y="2730153"/>
              <a:ext cx="993884" cy="937058"/>
              <a:chOff x="1115889" y="2308404"/>
              <a:chExt cx="1264612" cy="1264612"/>
            </a:xfrm>
            <a:grpFill/>
          </p:grpSpPr>
          <p:sp>
            <p:nvSpPr>
              <p:cNvPr id="106" name="15 Nube">
                <a:extLst>
                  <a:ext uri="{FF2B5EF4-FFF2-40B4-BE49-F238E27FC236}">
                    <a16:creationId xmlns:a16="http://schemas.microsoft.com/office/drawing/2014/main" id="{AA17A975-E82F-4A17-942C-78EB38FC31BB}"/>
                  </a:ext>
                </a:extLst>
              </p:cNvPr>
              <p:cNvSpPr/>
              <p:nvPr/>
            </p:nvSpPr>
            <p:spPr>
              <a:xfrm>
                <a:off x="1444397" y="2308404"/>
                <a:ext cx="432048" cy="361781"/>
              </a:xfrm>
              <a:prstGeom prst="cloud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07" name="16 Nube">
                <a:extLst>
                  <a:ext uri="{FF2B5EF4-FFF2-40B4-BE49-F238E27FC236}">
                    <a16:creationId xmlns:a16="http://schemas.microsoft.com/office/drawing/2014/main" id="{8D34AC2A-499D-4F47-A0D1-B5F30F7D86CC}"/>
                  </a:ext>
                </a:extLst>
              </p:cNvPr>
              <p:cNvSpPr/>
              <p:nvPr/>
            </p:nvSpPr>
            <p:spPr>
              <a:xfrm>
                <a:off x="1115889" y="2420888"/>
                <a:ext cx="432048" cy="361781"/>
              </a:xfrm>
              <a:prstGeom prst="cloud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08" name="17 Nube">
                <a:extLst>
                  <a:ext uri="{FF2B5EF4-FFF2-40B4-BE49-F238E27FC236}">
                    <a16:creationId xmlns:a16="http://schemas.microsoft.com/office/drawing/2014/main" id="{690EE122-A870-4EED-86BB-398A4FE81936}"/>
                  </a:ext>
                </a:extLst>
              </p:cNvPr>
              <p:cNvSpPr/>
              <p:nvPr/>
            </p:nvSpPr>
            <p:spPr>
              <a:xfrm>
                <a:off x="1588413" y="2420888"/>
                <a:ext cx="432048" cy="361781"/>
              </a:xfrm>
              <a:prstGeom prst="cloud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09" name="18 Nube">
                <a:extLst>
                  <a:ext uri="{FF2B5EF4-FFF2-40B4-BE49-F238E27FC236}">
                    <a16:creationId xmlns:a16="http://schemas.microsoft.com/office/drawing/2014/main" id="{5AD9E480-7EC0-4157-81EE-125AB22AD364}"/>
                  </a:ext>
                </a:extLst>
              </p:cNvPr>
              <p:cNvSpPr/>
              <p:nvPr/>
            </p:nvSpPr>
            <p:spPr>
              <a:xfrm>
                <a:off x="1948453" y="3211235"/>
                <a:ext cx="432048" cy="361781"/>
              </a:xfrm>
              <a:prstGeom prst="cloud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10" name="19 Nube">
                <a:extLst>
                  <a:ext uri="{FF2B5EF4-FFF2-40B4-BE49-F238E27FC236}">
                    <a16:creationId xmlns:a16="http://schemas.microsoft.com/office/drawing/2014/main" id="{644ABEC7-967A-4980-88B2-F3C6F600C3A0}"/>
                  </a:ext>
                </a:extLst>
              </p:cNvPr>
              <p:cNvSpPr/>
              <p:nvPr/>
            </p:nvSpPr>
            <p:spPr>
              <a:xfrm>
                <a:off x="1619945" y="3139227"/>
                <a:ext cx="432048" cy="361781"/>
              </a:xfrm>
              <a:prstGeom prst="cloud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11" name="20 Nube">
                <a:extLst>
                  <a:ext uri="{FF2B5EF4-FFF2-40B4-BE49-F238E27FC236}">
                    <a16:creationId xmlns:a16="http://schemas.microsoft.com/office/drawing/2014/main" id="{DBFA16CD-49D2-449F-8930-B58BBA53FDE1}"/>
                  </a:ext>
                </a:extLst>
              </p:cNvPr>
              <p:cNvSpPr/>
              <p:nvPr/>
            </p:nvSpPr>
            <p:spPr>
              <a:xfrm>
                <a:off x="1259905" y="3067219"/>
                <a:ext cx="432048" cy="361781"/>
              </a:xfrm>
              <a:prstGeom prst="cloud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</p:grpSp>
      <p:pic>
        <p:nvPicPr>
          <p:cNvPr id="119" name="Imagen 167">
            <a:extLst>
              <a:ext uri="{FF2B5EF4-FFF2-40B4-BE49-F238E27FC236}">
                <a16:creationId xmlns:a16="http://schemas.microsoft.com/office/drawing/2014/main" id="{2B71F397-324F-4DCD-A1D6-248770045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96" y="2617821"/>
            <a:ext cx="238015" cy="25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Imagen 167">
            <a:extLst>
              <a:ext uri="{FF2B5EF4-FFF2-40B4-BE49-F238E27FC236}">
                <a16:creationId xmlns:a16="http://schemas.microsoft.com/office/drawing/2014/main" id="{C714E7C1-95CE-42A6-95D7-60B781D9B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820" y="3101424"/>
            <a:ext cx="238015" cy="25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4" descr="http://irvingdev.com/casanew/wp-content/uploads/2014/08/icono-casas.png">
            <a:extLst>
              <a:ext uri="{FF2B5EF4-FFF2-40B4-BE49-F238E27FC236}">
                <a16:creationId xmlns:a16="http://schemas.microsoft.com/office/drawing/2014/main" id="{3833E263-11FF-4B63-B576-3633E578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277" y="2409772"/>
            <a:ext cx="309326" cy="33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10 CuadroTexto">
            <a:extLst>
              <a:ext uri="{FF2B5EF4-FFF2-40B4-BE49-F238E27FC236}">
                <a16:creationId xmlns:a16="http://schemas.microsoft.com/office/drawing/2014/main" id="{76D3C5D1-B373-41DE-9215-0A63250B9374}"/>
              </a:ext>
            </a:extLst>
          </p:cNvPr>
          <p:cNvSpPr txBox="1"/>
          <p:nvPr/>
        </p:nvSpPr>
        <p:spPr>
          <a:xfrm rot="926159">
            <a:off x="6506594" y="2323678"/>
            <a:ext cx="3048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/>
              <a:t>Z. </a:t>
            </a:r>
            <a:r>
              <a:rPr lang="es-PE" sz="1400" dirty="0" err="1"/>
              <a:t>Rec</a:t>
            </a:r>
            <a:r>
              <a:rPr lang="es-PE" sz="1400" dirty="0"/>
              <a:t>  </a:t>
            </a:r>
            <a:r>
              <a:rPr lang="es-PE" sz="1400" dirty="0" err="1"/>
              <a:t>For</a:t>
            </a:r>
            <a:r>
              <a:rPr lang="es-PE" sz="1400" dirty="0"/>
              <a:t>. (</a:t>
            </a:r>
            <a:r>
              <a:rPr lang="es-PE" sz="1400" dirty="0" err="1"/>
              <a:t>prod</a:t>
            </a:r>
            <a:r>
              <a:rPr lang="es-PE" sz="1400" dirty="0"/>
              <a:t>. </a:t>
            </a:r>
            <a:r>
              <a:rPr lang="es-PE" sz="1400" dirty="0" err="1"/>
              <a:t>for</a:t>
            </a:r>
            <a:r>
              <a:rPr lang="es-PE" sz="1400" dirty="0"/>
              <a:t>) / (</a:t>
            </a:r>
            <a:r>
              <a:rPr lang="es-PE" sz="1400" dirty="0" err="1"/>
              <a:t>rest</a:t>
            </a:r>
            <a:r>
              <a:rPr lang="es-PE" sz="1400" dirty="0"/>
              <a:t>. y </a:t>
            </a:r>
            <a:r>
              <a:rPr lang="es-PE" sz="1400" dirty="0" err="1"/>
              <a:t>conserv</a:t>
            </a:r>
            <a:r>
              <a:rPr lang="es-PE" sz="1400" dirty="0"/>
              <a:t>)</a:t>
            </a:r>
          </a:p>
        </p:txBody>
      </p:sp>
      <p:sp>
        <p:nvSpPr>
          <p:cNvPr id="135" name="CuadroTexto 134">
            <a:extLst>
              <a:ext uri="{FF2B5EF4-FFF2-40B4-BE49-F238E27FC236}">
                <a16:creationId xmlns:a16="http://schemas.microsoft.com/office/drawing/2014/main" id="{08C740E1-2B80-451C-9289-6761F8D0CE21}"/>
              </a:ext>
            </a:extLst>
          </p:cNvPr>
          <p:cNvSpPr txBox="1"/>
          <p:nvPr/>
        </p:nvSpPr>
        <p:spPr>
          <a:xfrm>
            <a:off x="5591946" y="1581316"/>
            <a:ext cx="186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CCU para SAF</a:t>
            </a:r>
          </a:p>
        </p:txBody>
      </p:sp>
      <p:sp>
        <p:nvSpPr>
          <p:cNvPr id="136" name="CuadroTexto 135">
            <a:extLst>
              <a:ext uri="{FF2B5EF4-FFF2-40B4-BE49-F238E27FC236}">
                <a16:creationId xmlns:a16="http://schemas.microsoft.com/office/drawing/2014/main" id="{EBBE6847-6EAD-449A-A06A-2FD0A4731D02}"/>
              </a:ext>
            </a:extLst>
          </p:cNvPr>
          <p:cNvSpPr txBox="1"/>
          <p:nvPr/>
        </p:nvSpPr>
        <p:spPr>
          <a:xfrm rot="20725350">
            <a:off x="2450413" y="2228628"/>
            <a:ext cx="1241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CCU en BR</a:t>
            </a:r>
          </a:p>
        </p:txBody>
      </p:sp>
      <p:grpSp>
        <p:nvGrpSpPr>
          <p:cNvPr id="149" name="Grupo 148">
            <a:extLst>
              <a:ext uri="{FF2B5EF4-FFF2-40B4-BE49-F238E27FC236}">
                <a16:creationId xmlns:a16="http://schemas.microsoft.com/office/drawing/2014/main" id="{9F3B59C9-7EB3-42F7-AE2E-5E7AC9CC33B7}"/>
              </a:ext>
            </a:extLst>
          </p:cNvPr>
          <p:cNvGrpSpPr/>
          <p:nvPr/>
        </p:nvGrpSpPr>
        <p:grpSpPr>
          <a:xfrm rot="10800000">
            <a:off x="555193" y="1542912"/>
            <a:ext cx="2049757" cy="900287"/>
            <a:chOff x="4894817" y="5618410"/>
            <a:chExt cx="2067175" cy="1003803"/>
          </a:xfrm>
        </p:grpSpPr>
        <p:sp>
          <p:nvSpPr>
            <p:cNvPr id="138" name="Rectángulo 137">
              <a:extLst>
                <a:ext uri="{FF2B5EF4-FFF2-40B4-BE49-F238E27FC236}">
                  <a16:creationId xmlns:a16="http://schemas.microsoft.com/office/drawing/2014/main" id="{CAC694EC-E65D-42FF-88DA-BEA58D54D34C}"/>
                </a:ext>
              </a:extLst>
            </p:cNvPr>
            <p:cNvSpPr/>
            <p:nvPr/>
          </p:nvSpPr>
          <p:spPr>
            <a:xfrm rot="10800000">
              <a:off x="5122250" y="5661352"/>
              <a:ext cx="1802430" cy="960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sz="1400" b="1" dirty="0">
                  <a:solidFill>
                    <a:schemeClr val="accent2">
                      <a:lumMod val="75000"/>
                    </a:schemeClr>
                  </a:solidFill>
                </a:rPr>
                <a:t>FINALIDAD</a:t>
              </a:r>
            </a:p>
            <a:p>
              <a:r>
                <a:rPr lang="es-ES" sz="1200" dirty="0"/>
                <a:t>Conservar la </a:t>
              </a:r>
              <a:r>
                <a:rPr lang="es-ES" sz="1200" dirty="0" err="1"/>
                <a:t>cob</a:t>
              </a:r>
              <a:r>
                <a:rPr lang="es-ES" sz="1200" dirty="0"/>
                <a:t>. forestal</a:t>
              </a:r>
            </a:p>
            <a:p>
              <a:r>
                <a:rPr lang="es-ES" sz="1200" dirty="0"/>
                <a:t>y aprovechar los bienes y </a:t>
              </a:r>
            </a:p>
            <a:p>
              <a:r>
                <a:rPr lang="es-ES" sz="1200" dirty="0"/>
                <a:t>servicios en tales áreas</a:t>
              </a:r>
              <a:endParaRPr lang="es-PE" sz="1200" dirty="0"/>
            </a:p>
          </p:txBody>
        </p:sp>
        <p:sp>
          <p:nvSpPr>
            <p:cNvPr id="144" name="Flecha: pentágono 143">
              <a:extLst>
                <a:ext uri="{FF2B5EF4-FFF2-40B4-BE49-F238E27FC236}">
                  <a16:creationId xmlns:a16="http://schemas.microsoft.com/office/drawing/2014/main" id="{CDF8433B-8375-430D-A166-719DF4DB4E84}"/>
                </a:ext>
              </a:extLst>
            </p:cNvPr>
            <p:cNvSpPr/>
            <p:nvPr/>
          </p:nvSpPr>
          <p:spPr>
            <a:xfrm rot="10800000">
              <a:off x="4894817" y="5618410"/>
              <a:ext cx="2067175" cy="984424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148" name="Grupo 147">
            <a:extLst>
              <a:ext uri="{FF2B5EF4-FFF2-40B4-BE49-F238E27FC236}">
                <a16:creationId xmlns:a16="http://schemas.microsoft.com/office/drawing/2014/main" id="{2120682E-71FC-404D-BB89-516380707342}"/>
              </a:ext>
            </a:extLst>
          </p:cNvPr>
          <p:cNvGrpSpPr/>
          <p:nvPr/>
        </p:nvGrpSpPr>
        <p:grpSpPr>
          <a:xfrm rot="10800000">
            <a:off x="9097756" y="1649120"/>
            <a:ext cx="2587644" cy="1131809"/>
            <a:chOff x="193330" y="1096868"/>
            <a:chExt cx="2543550" cy="1140005"/>
          </a:xfrm>
        </p:grpSpPr>
        <p:sp>
          <p:nvSpPr>
            <p:cNvPr id="145" name="Flecha: pentágono 144">
              <a:extLst>
                <a:ext uri="{FF2B5EF4-FFF2-40B4-BE49-F238E27FC236}">
                  <a16:creationId xmlns:a16="http://schemas.microsoft.com/office/drawing/2014/main" id="{2667061F-F8F8-427A-A4FD-0B2B5EBD8DB7}"/>
                </a:ext>
              </a:extLst>
            </p:cNvPr>
            <p:cNvSpPr/>
            <p:nvPr/>
          </p:nvSpPr>
          <p:spPr>
            <a:xfrm>
              <a:off x="212801" y="1096868"/>
              <a:ext cx="2524079" cy="1107996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000" dirty="0"/>
            </a:p>
          </p:txBody>
        </p:sp>
        <p:sp>
          <p:nvSpPr>
            <p:cNvPr id="147" name="CuadroTexto 146">
              <a:extLst>
                <a:ext uri="{FF2B5EF4-FFF2-40B4-BE49-F238E27FC236}">
                  <a16:creationId xmlns:a16="http://schemas.microsoft.com/office/drawing/2014/main" id="{F669DBEF-DA6E-45AB-B9F2-0049B3D47C61}"/>
                </a:ext>
              </a:extLst>
            </p:cNvPr>
            <p:cNvSpPr txBox="1"/>
            <p:nvPr/>
          </p:nvSpPr>
          <p:spPr>
            <a:xfrm rot="10800000">
              <a:off x="193330" y="1182855"/>
              <a:ext cx="2157809" cy="1054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400" b="1" dirty="0">
                  <a:solidFill>
                    <a:schemeClr val="accent2">
                      <a:lumMod val="75000"/>
                    </a:schemeClr>
                  </a:solidFill>
                </a:rPr>
                <a:t>FINALIDAD</a:t>
              </a:r>
            </a:p>
            <a:p>
              <a:r>
                <a:rPr lang="es-ES" sz="1200" dirty="0"/>
                <a:t>Mantener o recuperar la provisión de B y S de los </a:t>
              </a:r>
              <a:r>
                <a:rPr lang="es-ES" sz="1200" dirty="0" err="1"/>
                <a:t>Ecosist</a:t>
              </a:r>
              <a:r>
                <a:rPr lang="es-ES" sz="1200" dirty="0"/>
                <a:t> a través de la </a:t>
              </a:r>
              <a:r>
                <a:rPr lang="es-ES" sz="1200" dirty="0" err="1"/>
                <a:t>formaliz</a:t>
              </a:r>
              <a:r>
                <a:rPr lang="es-ES" sz="1200" dirty="0"/>
                <a:t>. de las actividades SAF.</a:t>
              </a:r>
              <a:endParaRPr lang="es-PE" sz="2800" dirty="0"/>
            </a:p>
          </p:txBody>
        </p:sp>
      </p:grpSp>
      <p:sp>
        <p:nvSpPr>
          <p:cNvPr id="155" name="Rectángulo: esquinas redondeadas 154">
            <a:extLst>
              <a:ext uri="{FF2B5EF4-FFF2-40B4-BE49-F238E27FC236}">
                <a16:creationId xmlns:a16="http://schemas.microsoft.com/office/drawing/2014/main" id="{C2600B3A-CD62-4E33-AA45-B839ED7291A4}"/>
              </a:ext>
            </a:extLst>
          </p:cNvPr>
          <p:cNvSpPr/>
          <p:nvPr/>
        </p:nvSpPr>
        <p:spPr>
          <a:xfrm>
            <a:off x="569940" y="4671012"/>
            <a:ext cx="2031726" cy="1837696"/>
          </a:xfrm>
          <a:prstGeom prst="roundRect">
            <a:avLst>
              <a:gd name="adj" fmla="val 236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u="sng" dirty="0">
                <a:solidFill>
                  <a:schemeClr val="accent6">
                    <a:lumMod val="50000"/>
                  </a:schemeClr>
                </a:solidFill>
              </a:rPr>
              <a:t>BR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</a:rPr>
              <a:t>: Bosques naturales primarios aislados producto de la fragmentación del hábitat por procesos de ocupación y transformación de paisajes.</a:t>
            </a:r>
            <a:endParaRPr lang="es-PE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6" name="Elipse 155">
            <a:extLst>
              <a:ext uri="{FF2B5EF4-FFF2-40B4-BE49-F238E27FC236}">
                <a16:creationId xmlns:a16="http://schemas.microsoft.com/office/drawing/2014/main" id="{290E1D24-A2E9-46D3-ACBE-C447E9B8AEA8}"/>
              </a:ext>
            </a:extLst>
          </p:cNvPr>
          <p:cNvSpPr/>
          <p:nvPr/>
        </p:nvSpPr>
        <p:spPr>
          <a:xfrm>
            <a:off x="5317633" y="1591195"/>
            <a:ext cx="1909339" cy="3075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7" name="Elipse 156">
            <a:extLst>
              <a:ext uri="{FF2B5EF4-FFF2-40B4-BE49-F238E27FC236}">
                <a16:creationId xmlns:a16="http://schemas.microsoft.com/office/drawing/2014/main" id="{F302F7FD-25A0-4A67-BB7F-AE772EB55162}"/>
              </a:ext>
            </a:extLst>
          </p:cNvPr>
          <p:cNvSpPr/>
          <p:nvPr/>
        </p:nvSpPr>
        <p:spPr>
          <a:xfrm rot="20693572">
            <a:off x="2077472" y="2261088"/>
            <a:ext cx="1938113" cy="3426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8" name="Rectángulo: esquinas redondeadas 157">
            <a:extLst>
              <a:ext uri="{FF2B5EF4-FFF2-40B4-BE49-F238E27FC236}">
                <a16:creationId xmlns:a16="http://schemas.microsoft.com/office/drawing/2014/main" id="{652AE752-63C2-4A0F-A376-C259643941CD}"/>
              </a:ext>
            </a:extLst>
          </p:cNvPr>
          <p:cNvSpPr/>
          <p:nvPr/>
        </p:nvSpPr>
        <p:spPr>
          <a:xfrm>
            <a:off x="9541427" y="4681534"/>
            <a:ext cx="2031598" cy="18673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b="1" u="sng" dirty="0">
                <a:solidFill>
                  <a:schemeClr val="accent6">
                    <a:lumMod val="50000"/>
                  </a:schemeClr>
                </a:solidFill>
              </a:rPr>
              <a:t>SAF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</a:rPr>
              <a:t>:  Sistema de uso de la tierra, manejo asociado de </a:t>
            </a:r>
            <a:r>
              <a:rPr lang="es-ES" sz="1400" b="1" dirty="0" err="1">
                <a:solidFill>
                  <a:schemeClr val="accent6">
                    <a:lumMod val="50000"/>
                  </a:schemeClr>
                </a:solidFill>
              </a:rPr>
              <a:t>sp</a:t>
            </a:r>
            <a:r>
              <a:rPr lang="es-ES" sz="1400" b="1" dirty="0">
                <a:solidFill>
                  <a:schemeClr val="accent6">
                    <a:lumMod val="50000"/>
                  </a:schemeClr>
                </a:solidFill>
              </a:rPr>
              <a:t>.  forestales y agropecuarias en una misma parcela en el espacio y en el tiempo.</a:t>
            </a:r>
            <a:endParaRPr lang="es-PE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1" name="Picture 4" descr="http://irvingdev.com/casanew/wp-content/uploads/2014/08/icono-casas.png">
            <a:extLst>
              <a:ext uri="{FF2B5EF4-FFF2-40B4-BE49-F238E27FC236}">
                <a16:creationId xmlns:a16="http://schemas.microsoft.com/office/drawing/2014/main" id="{E5361155-6381-4798-BD86-38EAC94A6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878" y="3017088"/>
            <a:ext cx="343694" cy="36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http://irvingdev.com/casanew/wp-content/uploads/2014/08/icono-casas.png">
            <a:extLst>
              <a:ext uri="{FF2B5EF4-FFF2-40B4-BE49-F238E27FC236}">
                <a16:creationId xmlns:a16="http://schemas.microsoft.com/office/drawing/2014/main" id="{2D6FB722-1763-45AE-A63E-1CA33D565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704" y="3287302"/>
            <a:ext cx="343694" cy="36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DE99A23-65DE-4789-B429-4EF0E0958DB6}"/>
              </a:ext>
            </a:extLst>
          </p:cNvPr>
          <p:cNvSpPr/>
          <p:nvPr/>
        </p:nvSpPr>
        <p:spPr>
          <a:xfrm>
            <a:off x="4484214" y="5078043"/>
            <a:ext cx="30726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Clr>
                <a:srgbClr val="595959"/>
              </a:buClr>
              <a:buSzPts val="900"/>
            </a:pPr>
            <a:r>
              <a:rPr lang="es-PE" sz="1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Otorga: ARFFS </a:t>
            </a:r>
            <a:endParaRPr lang="es-PE" sz="3600" dirty="0"/>
          </a:p>
          <a:p>
            <a:pPr marL="0" lvl="1" algn="ctr">
              <a:buClr>
                <a:srgbClr val="595959"/>
              </a:buClr>
              <a:buSzPts val="900"/>
            </a:pPr>
            <a:r>
              <a:rPr lang="es-PE" sz="1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Supervisa: OSINFOR</a:t>
            </a:r>
            <a:endParaRPr lang="es-PE" sz="3600" dirty="0"/>
          </a:p>
          <a:p>
            <a:pPr marL="0" lvl="1" algn="ctr">
              <a:buClr>
                <a:srgbClr val="595959"/>
              </a:buClr>
              <a:buSzPts val="900"/>
            </a:pPr>
            <a:r>
              <a:rPr lang="es-PE" sz="1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Vigencia: 40 años renovables.</a:t>
            </a:r>
            <a:endParaRPr lang="es-PE" sz="3600" dirty="0"/>
          </a:p>
          <a:p>
            <a:pPr marL="0" lvl="1" algn="ctr">
              <a:buClr>
                <a:srgbClr val="595959"/>
              </a:buClr>
              <a:buSzPts val="900"/>
            </a:pPr>
            <a:r>
              <a:rPr lang="es-PE" sz="1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Superficie: Hasta 100 ha</a:t>
            </a:r>
          </a:p>
          <a:p>
            <a:pPr marL="0" lvl="1" algn="ctr">
              <a:buClr>
                <a:srgbClr val="595959"/>
              </a:buClr>
              <a:buSzPts val="900"/>
            </a:pPr>
            <a:r>
              <a:rPr lang="es-PE" sz="14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Nivel de Manejo / DEMA</a:t>
            </a:r>
            <a:endParaRPr lang="es-PE" sz="36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5D48F04-F42C-441A-A6D0-FB2B4C0CD72D}"/>
              </a:ext>
            </a:extLst>
          </p:cNvPr>
          <p:cNvSpPr/>
          <p:nvPr/>
        </p:nvSpPr>
        <p:spPr>
          <a:xfrm>
            <a:off x="530074" y="3046843"/>
            <a:ext cx="16137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 H: pobladores locales con título o posesión sobre las zonas adyacentes a BR </a:t>
            </a:r>
            <a:endParaRPr lang="es-P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0E1CB4D-06D6-4617-9C42-F274EFE2BE75}"/>
              </a:ext>
            </a:extLst>
          </p:cNvPr>
          <p:cNvSpPr txBox="1"/>
          <p:nvPr/>
        </p:nvSpPr>
        <p:spPr>
          <a:xfrm>
            <a:off x="10120109" y="3247400"/>
            <a:ext cx="1538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TH: posesionados sobre zonas agroforestales</a:t>
            </a:r>
          </a:p>
          <a:p>
            <a:endParaRPr lang="es-PE" dirty="0"/>
          </a:p>
        </p:txBody>
      </p:sp>
      <p:pic>
        <p:nvPicPr>
          <p:cNvPr id="94" name="Picture 1" descr="Membretado">
            <a:extLst>
              <a:ext uri="{FF2B5EF4-FFF2-40B4-BE49-F238E27FC236}">
                <a16:creationId xmlns:a16="http://schemas.microsoft.com/office/drawing/2014/main" id="{7F79ED5B-8C5E-46AE-AD79-79370B2AE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" r="74643" b="3632"/>
          <a:stretch/>
        </p:blipFill>
        <p:spPr bwMode="auto">
          <a:xfrm>
            <a:off x="192041" y="41334"/>
            <a:ext cx="1694011" cy="83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CuadroTexto 94">
            <a:extLst>
              <a:ext uri="{FF2B5EF4-FFF2-40B4-BE49-F238E27FC236}">
                <a16:creationId xmlns:a16="http://schemas.microsoft.com/office/drawing/2014/main" id="{31DB27EF-C89A-4403-BEA7-AE043744785B}"/>
              </a:ext>
            </a:extLst>
          </p:cNvPr>
          <p:cNvSpPr txBox="1"/>
          <p:nvPr/>
        </p:nvSpPr>
        <p:spPr>
          <a:xfrm>
            <a:off x="2825626" y="-16893"/>
            <a:ext cx="9298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San Martín:</a:t>
            </a:r>
            <a:endParaRPr lang="es-PE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s-PE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s-PE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hacia una visión de futuro</a:t>
            </a:r>
            <a:r>
              <a:rPr kumimoji="0" lang="es-PE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E49C6489-5BBF-4014-93D2-2D37374477E0}"/>
              </a:ext>
            </a:extLst>
          </p:cNvPr>
          <p:cNvCxnSpPr>
            <a:cxnSpLocks/>
          </p:cNvCxnSpPr>
          <p:nvPr/>
        </p:nvCxnSpPr>
        <p:spPr>
          <a:xfrm flipV="1">
            <a:off x="0" y="942845"/>
            <a:ext cx="12192000" cy="757"/>
          </a:xfrm>
          <a:prstGeom prst="line">
            <a:avLst/>
          </a:prstGeom>
          <a:ln w="63500">
            <a:solidFill>
              <a:srgbClr val="0366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05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5B4C89D5-BF22-4BDB-A95D-2351B6A3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5" name="Picture 1" descr="Membretado">
            <a:extLst>
              <a:ext uri="{FF2B5EF4-FFF2-40B4-BE49-F238E27FC236}">
                <a16:creationId xmlns:a16="http://schemas.microsoft.com/office/drawing/2014/main" id="{7F79ED5B-8C5E-46AE-AD79-79370B2AE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" r="74643" b="3632"/>
          <a:stretch/>
        </p:blipFill>
        <p:spPr bwMode="auto">
          <a:xfrm>
            <a:off x="192041" y="41334"/>
            <a:ext cx="1694011" cy="83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1DB27EF-C89A-4403-BEA7-AE043744785B}"/>
              </a:ext>
            </a:extLst>
          </p:cNvPr>
          <p:cNvSpPr txBox="1"/>
          <p:nvPr/>
        </p:nvSpPr>
        <p:spPr>
          <a:xfrm>
            <a:off x="2825626" y="-16893"/>
            <a:ext cx="92982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San Martín:</a:t>
            </a:r>
            <a:endParaRPr lang="es-PE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s-PE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s-PE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hacia una visión de futuro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49C6489-5BBF-4014-93D2-2D37374477E0}"/>
              </a:ext>
            </a:extLst>
          </p:cNvPr>
          <p:cNvCxnSpPr>
            <a:cxnSpLocks/>
          </p:cNvCxnSpPr>
          <p:nvPr/>
        </p:nvCxnSpPr>
        <p:spPr>
          <a:xfrm flipV="1">
            <a:off x="0" y="942845"/>
            <a:ext cx="12192000" cy="757"/>
          </a:xfrm>
          <a:prstGeom prst="line">
            <a:avLst/>
          </a:prstGeom>
          <a:ln w="63500">
            <a:solidFill>
              <a:srgbClr val="0366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o 24">
            <a:extLst>
              <a:ext uri="{FF2B5EF4-FFF2-40B4-BE49-F238E27FC236}">
                <a16:creationId xmlns:a16="http://schemas.microsoft.com/office/drawing/2014/main" id="{29255B7C-A129-43A2-B7F7-2D131E972C06}"/>
              </a:ext>
            </a:extLst>
          </p:cNvPr>
          <p:cNvGrpSpPr/>
          <p:nvPr/>
        </p:nvGrpSpPr>
        <p:grpSpPr>
          <a:xfrm>
            <a:off x="10325100" y="6514584"/>
            <a:ext cx="1798729" cy="343416"/>
            <a:chOff x="9820275" y="6305885"/>
            <a:chExt cx="1798729" cy="343416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3CA6885B-1CA0-41B6-AD0D-0C9F72DDD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323" t="93814" r="27498" b="217"/>
            <a:stretch/>
          </p:blipFill>
          <p:spPr>
            <a:xfrm>
              <a:off x="9820275" y="6305885"/>
              <a:ext cx="1798729" cy="179376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1000E4C3-0BB9-4AD7-BA3C-9E5D76C33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6644" b="16696"/>
            <a:stretch/>
          </p:blipFill>
          <p:spPr>
            <a:xfrm>
              <a:off x="9820275" y="6491017"/>
              <a:ext cx="1798729" cy="158284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/>
        </p:nvGrpSpPr>
        <p:grpSpPr>
          <a:xfrm>
            <a:off x="192041" y="1853747"/>
            <a:ext cx="3915081" cy="4418263"/>
            <a:chOff x="4288270" y="1787359"/>
            <a:chExt cx="1508716" cy="1443858"/>
          </a:xfrm>
        </p:grpSpPr>
        <p:sp>
          <p:nvSpPr>
            <p:cNvPr id="6" name="Conector 5"/>
            <p:cNvSpPr/>
            <p:nvPr/>
          </p:nvSpPr>
          <p:spPr>
            <a:xfrm>
              <a:off x="4288270" y="1787359"/>
              <a:ext cx="1508716" cy="1443858"/>
            </a:xfrm>
            <a:prstGeom prst="flowChartConnector">
              <a:avLst/>
            </a:prstGeom>
            <a:noFill/>
            <a:ln w="25400">
              <a:solidFill>
                <a:srgbClr val="0366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31" name="1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76" t="6929" r="12053" b="8394"/>
            <a:stretch/>
          </p:blipFill>
          <p:spPr>
            <a:xfrm>
              <a:off x="4610375" y="1984194"/>
              <a:ext cx="864506" cy="1078212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9" name="Grupo 8"/>
          <p:cNvGrpSpPr/>
          <p:nvPr/>
        </p:nvGrpSpPr>
        <p:grpSpPr>
          <a:xfrm>
            <a:off x="4069724" y="1115083"/>
            <a:ext cx="7791718" cy="5422550"/>
            <a:chOff x="3011668" y="1115083"/>
            <a:chExt cx="8671776" cy="5422550"/>
          </a:xfrm>
        </p:grpSpPr>
        <p:sp>
          <p:nvSpPr>
            <p:cNvPr id="2" name="Rectángulo 1"/>
            <p:cNvSpPr/>
            <p:nvPr/>
          </p:nvSpPr>
          <p:spPr>
            <a:xfrm>
              <a:off x="3596625" y="1629851"/>
              <a:ext cx="775620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b="1" dirty="0"/>
                <a:t>SON TITULOS HABILITANTES ES DECIR ACTOS ADMINISTRATIVOS OTORGADOS POR LA AUTORIDAD REGIONAL AMBIENTAL EN TIERRAS DE DOMINIO PUBLICO</a:t>
              </a:r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3011668" y="1115083"/>
              <a:ext cx="36524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PE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QUE SON LOS CUSAF?</a:t>
              </a: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3011668" y="2483993"/>
              <a:ext cx="55205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DONDE SE OTORGAN LOS CUSAF?</a:t>
              </a:r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3596625" y="3034652"/>
              <a:ext cx="348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b="1" dirty="0"/>
                <a:t>EN TIERRAS DE DOMINIO PÚBLICO</a:t>
              </a:r>
            </a:p>
          </p:txBody>
        </p:sp>
        <p:sp>
          <p:nvSpPr>
            <p:cNvPr id="50" name="CuadroTexto 49"/>
            <p:cNvSpPr txBox="1"/>
            <p:nvPr/>
          </p:nvSpPr>
          <p:spPr>
            <a:xfrm>
              <a:off x="3100943" y="3575085"/>
              <a:ext cx="5426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Y EN QUE ZONAS? (SEGÚN LA ZF)</a:t>
              </a:r>
            </a:p>
          </p:txBody>
        </p:sp>
        <p:sp>
          <p:nvSpPr>
            <p:cNvPr id="51" name="Rectángulo 50"/>
            <p:cNvSpPr/>
            <p:nvPr/>
          </p:nvSpPr>
          <p:spPr>
            <a:xfrm>
              <a:off x="3596625" y="4176920"/>
              <a:ext cx="58216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b="1" dirty="0">
                  <a:solidFill>
                    <a:srgbClr val="000000"/>
                  </a:solidFill>
                </a:rPr>
                <a:t>ZONAS DE PRODUCCIÓN AGROFORESTAL, SILVOPASTORIL O </a:t>
              </a:r>
            </a:p>
            <a:p>
              <a:r>
                <a:rPr lang="es-PE" b="1" dirty="0">
                  <a:solidFill>
                    <a:srgbClr val="000000"/>
                  </a:solidFill>
                </a:rPr>
                <a:t>RECUPERACIÓN </a:t>
              </a:r>
              <a:endParaRPr lang="es-PE" b="1" dirty="0"/>
            </a:p>
          </p:txBody>
        </p:sp>
        <p:sp>
          <p:nvSpPr>
            <p:cNvPr id="52" name="CuadroTexto 51"/>
            <p:cNvSpPr txBox="1"/>
            <p:nvPr/>
          </p:nvSpPr>
          <p:spPr>
            <a:xfrm>
              <a:off x="3053290" y="5012334"/>
              <a:ext cx="86301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A FAVOR DE QUE PERSONAS SE OTORGAN LOS CUSAF</a:t>
              </a:r>
            </a:p>
          </p:txBody>
        </p:sp>
        <p:sp>
          <p:nvSpPr>
            <p:cNvPr id="53" name="Rectángulo 52"/>
            <p:cNvSpPr/>
            <p:nvPr/>
          </p:nvSpPr>
          <p:spPr>
            <a:xfrm>
              <a:off x="3596625" y="5614303"/>
              <a:ext cx="775620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PE" b="1" dirty="0"/>
                <a:t>PERSONAS NATURALES QUE ACREDITEN LA POSESIÓN DEL ÁREA DE FORMA CONTINUA, PÚBLICA Y PACÍFICA, CON FECHA PREVIA A LA PUBLICACIÓN DE LA LEY.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04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5B4C89D5-BF22-4BDB-A95D-2351B6A3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5" name="Picture 1" descr="Membretado">
            <a:extLst>
              <a:ext uri="{FF2B5EF4-FFF2-40B4-BE49-F238E27FC236}">
                <a16:creationId xmlns:a16="http://schemas.microsoft.com/office/drawing/2014/main" id="{7F79ED5B-8C5E-46AE-AD79-79370B2AE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" r="74643" b="3632"/>
          <a:stretch/>
        </p:blipFill>
        <p:spPr bwMode="auto">
          <a:xfrm>
            <a:off x="192041" y="41334"/>
            <a:ext cx="1694011" cy="83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1DB27EF-C89A-4403-BEA7-AE043744785B}"/>
              </a:ext>
            </a:extLst>
          </p:cNvPr>
          <p:cNvSpPr txBox="1"/>
          <p:nvPr/>
        </p:nvSpPr>
        <p:spPr>
          <a:xfrm>
            <a:off x="2825626" y="-16893"/>
            <a:ext cx="92982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San Martín:</a:t>
            </a:r>
            <a:endParaRPr lang="es-PE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s-PE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s-PE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hacia una visión de futuro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49C6489-5BBF-4014-93D2-2D37374477E0}"/>
              </a:ext>
            </a:extLst>
          </p:cNvPr>
          <p:cNvCxnSpPr>
            <a:cxnSpLocks/>
          </p:cNvCxnSpPr>
          <p:nvPr/>
        </p:nvCxnSpPr>
        <p:spPr>
          <a:xfrm flipV="1">
            <a:off x="0" y="942845"/>
            <a:ext cx="12192000" cy="757"/>
          </a:xfrm>
          <a:prstGeom prst="line">
            <a:avLst/>
          </a:prstGeom>
          <a:ln w="63500">
            <a:solidFill>
              <a:srgbClr val="0366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o 24">
            <a:extLst>
              <a:ext uri="{FF2B5EF4-FFF2-40B4-BE49-F238E27FC236}">
                <a16:creationId xmlns:a16="http://schemas.microsoft.com/office/drawing/2014/main" id="{29255B7C-A129-43A2-B7F7-2D131E972C06}"/>
              </a:ext>
            </a:extLst>
          </p:cNvPr>
          <p:cNvGrpSpPr/>
          <p:nvPr/>
        </p:nvGrpSpPr>
        <p:grpSpPr>
          <a:xfrm>
            <a:off x="10325100" y="6514584"/>
            <a:ext cx="1798729" cy="343416"/>
            <a:chOff x="9820275" y="6305885"/>
            <a:chExt cx="1798729" cy="343416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3CA6885B-1CA0-41B6-AD0D-0C9F72DDD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323" t="93814" r="27498" b="217"/>
            <a:stretch/>
          </p:blipFill>
          <p:spPr>
            <a:xfrm>
              <a:off x="9820275" y="6305885"/>
              <a:ext cx="1798729" cy="179376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1000E4C3-0BB9-4AD7-BA3C-9E5D76C33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6644" b="16696"/>
            <a:stretch/>
          </p:blipFill>
          <p:spPr>
            <a:xfrm>
              <a:off x="9820275" y="6491017"/>
              <a:ext cx="1798729" cy="158284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903" y="5291745"/>
            <a:ext cx="9440197" cy="1152244"/>
          </a:xfrm>
          <a:prstGeom prst="rect">
            <a:avLst/>
          </a:prstGeom>
        </p:spPr>
      </p:pic>
      <p:sp>
        <p:nvSpPr>
          <p:cNvPr id="10" name="Google Shape;294;p30"/>
          <p:cNvSpPr txBox="1"/>
          <p:nvPr/>
        </p:nvSpPr>
        <p:spPr>
          <a:xfrm>
            <a:off x="763740" y="1099780"/>
            <a:ext cx="7913687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es-PE" sz="2800" b="1" dirty="0">
                <a:latin typeface="Arial"/>
                <a:ea typeface="Arial"/>
                <a:cs typeface="Arial"/>
                <a:sym typeface="Arial"/>
              </a:rPr>
              <a:t>Títulos habilitantes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450" y="1336874"/>
            <a:ext cx="10864014" cy="3884276"/>
          </a:xfrm>
          <a:prstGeom prst="rect">
            <a:avLst/>
          </a:prstGeom>
        </p:spPr>
      </p:pic>
      <p:sp>
        <p:nvSpPr>
          <p:cNvPr id="24" name="Google Shape;296;p30"/>
          <p:cNvSpPr txBox="1"/>
          <p:nvPr/>
        </p:nvSpPr>
        <p:spPr>
          <a:xfrm>
            <a:off x="763740" y="3110004"/>
            <a:ext cx="1957747" cy="352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595959"/>
              </a:buClr>
            </a:pPr>
            <a:r>
              <a:rPr lang="es-PE" sz="16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Títulos habilitantes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15922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5B4C89D5-BF22-4BDB-A95D-2351B6A3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5" name="Picture 1" descr="Membretado">
            <a:extLst>
              <a:ext uri="{FF2B5EF4-FFF2-40B4-BE49-F238E27FC236}">
                <a16:creationId xmlns:a16="http://schemas.microsoft.com/office/drawing/2014/main" id="{7F79ED5B-8C5E-46AE-AD79-79370B2AE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" r="74643" b="3632"/>
          <a:stretch/>
        </p:blipFill>
        <p:spPr bwMode="auto">
          <a:xfrm>
            <a:off x="192041" y="41334"/>
            <a:ext cx="1694011" cy="83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1DB27EF-C89A-4403-BEA7-AE043744785B}"/>
              </a:ext>
            </a:extLst>
          </p:cNvPr>
          <p:cNvSpPr txBox="1"/>
          <p:nvPr/>
        </p:nvSpPr>
        <p:spPr>
          <a:xfrm>
            <a:off x="2825626" y="-16893"/>
            <a:ext cx="92982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San Martín:</a:t>
            </a:r>
            <a:endParaRPr lang="es-PE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s-PE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s-PE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hacia una visión de futuro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49C6489-5BBF-4014-93D2-2D37374477E0}"/>
              </a:ext>
            </a:extLst>
          </p:cNvPr>
          <p:cNvCxnSpPr>
            <a:cxnSpLocks/>
          </p:cNvCxnSpPr>
          <p:nvPr/>
        </p:nvCxnSpPr>
        <p:spPr>
          <a:xfrm flipV="1">
            <a:off x="0" y="942845"/>
            <a:ext cx="12192000" cy="757"/>
          </a:xfrm>
          <a:prstGeom prst="line">
            <a:avLst/>
          </a:prstGeom>
          <a:ln w="63500">
            <a:solidFill>
              <a:srgbClr val="0366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o 24">
            <a:extLst>
              <a:ext uri="{FF2B5EF4-FFF2-40B4-BE49-F238E27FC236}">
                <a16:creationId xmlns:a16="http://schemas.microsoft.com/office/drawing/2014/main" id="{29255B7C-A129-43A2-B7F7-2D131E972C06}"/>
              </a:ext>
            </a:extLst>
          </p:cNvPr>
          <p:cNvGrpSpPr/>
          <p:nvPr/>
        </p:nvGrpSpPr>
        <p:grpSpPr>
          <a:xfrm>
            <a:off x="10325100" y="6514584"/>
            <a:ext cx="1798729" cy="343416"/>
            <a:chOff x="9820275" y="6305885"/>
            <a:chExt cx="1798729" cy="343416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3CA6885B-1CA0-41B6-AD0D-0C9F72DDD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323" t="93814" r="27498" b="217"/>
            <a:stretch/>
          </p:blipFill>
          <p:spPr>
            <a:xfrm>
              <a:off x="9820275" y="6305885"/>
              <a:ext cx="1798729" cy="179376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1000E4C3-0BB9-4AD7-BA3C-9E5D76C33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6644" b="16696"/>
            <a:stretch/>
          </p:blipFill>
          <p:spPr>
            <a:xfrm>
              <a:off x="9820275" y="6491017"/>
              <a:ext cx="1798729" cy="158284"/>
            </a:xfrm>
            <a:prstGeom prst="rect">
              <a:avLst/>
            </a:prstGeom>
          </p:spPr>
        </p:pic>
      </p:grpSp>
      <p:pic>
        <p:nvPicPr>
          <p:cNvPr id="14" name="Picture 5">
            <a:extLst>
              <a:ext uri="{FF2B5EF4-FFF2-40B4-BE49-F238E27FC236}">
                <a16:creationId xmlns:a16="http://schemas.microsoft.com/office/drawing/2014/main" id="{6CF8854E-1194-47F4-9009-31B7C3A4D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053" y="1274277"/>
            <a:ext cx="6398906" cy="4986355"/>
          </a:xfrm>
          <a:prstGeom prst="rect">
            <a:avLst/>
          </a:prstGeom>
        </p:spPr>
      </p:pic>
      <p:sp>
        <p:nvSpPr>
          <p:cNvPr id="16" name="Rectangle 1">
            <a:extLst>
              <a:ext uri="{FF2B5EF4-FFF2-40B4-BE49-F238E27FC236}">
                <a16:creationId xmlns:a16="http://schemas.microsoft.com/office/drawing/2014/main" id="{CD1C2E18-61DA-4AE4-810C-BEC3FB2316C8}"/>
              </a:ext>
            </a:extLst>
          </p:cNvPr>
          <p:cNvSpPr/>
          <p:nvPr/>
        </p:nvSpPr>
        <p:spPr>
          <a:xfrm>
            <a:off x="192041" y="1807284"/>
            <a:ext cx="56065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CU-</a:t>
            </a:r>
            <a:r>
              <a:rPr lang="es-ES" sz="2800" dirty="0" err="1"/>
              <a:t>SAfs</a:t>
            </a:r>
            <a:r>
              <a:rPr lang="es-ES" sz="2800" dirty="0"/>
              <a:t> es un mecanismo estratégico para alcanzar las metas de las agendas nacionales.</a:t>
            </a:r>
          </a:p>
          <a:p>
            <a:pPr algn="just"/>
            <a:r>
              <a:rPr lang="es-ES" sz="2800" dirty="0"/>
              <a:t>Tiene un gran potencial para INCLUIR A LOS PRODUCTORES FAMILIARES en lo procesos de desarrollo sostenible, reducir la deforestación y apoyar la restauración.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3176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5B4C89D5-BF22-4BDB-A95D-2351B6A3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5" name="Picture 1" descr="Membretado">
            <a:extLst>
              <a:ext uri="{FF2B5EF4-FFF2-40B4-BE49-F238E27FC236}">
                <a16:creationId xmlns:a16="http://schemas.microsoft.com/office/drawing/2014/main" id="{7F79ED5B-8C5E-46AE-AD79-79370B2AE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" r="74643" b="3632"/>
          <a:stretch/>
        </p:blipFill>
        <p:spPr bwMode="auto">
          <a:xfrm>
            <a:off x="192041" y="41334"/>
            <a:ext cx="1694011" cy="83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1DB27EF-C89A-4403-BEA7-AE043744785B}"/>
              </a:ext>
            </a:extLst>
          </p:cNvPr>
          <p:cNvSpPr txBox="1"/>
          <p:nvPr/>
        </p:nvSpPr>
        <p:spPr>
          <a:xfrm>
            <a:off x="2825626" y="-16893"/>
            <a:ext cx="92982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San Martín:</a:t>
            </a:r>
            <a:endParaRPr lang="es-PE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s-PE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s-PE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hacia una visión de futuro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49C6489-5BBF-4014-93D2-2D37374477E0}"/>
              </a:ext>
            </a:extLst>
          </p:cNvPr>
          <p:cNvCxnSpPr>
            <a:cxnSpLocks/>
          </p:cNvCxnSpPr>
          <p:nvPr/>
        </p:nvCxnSpPr>
        <p:spPr>
          <a:xfrm flipV="1">
            <a:off x="0" y="942845"/>
            <a:ext cx="12192000" cy="757"/>
          </a:xfrm>
          <a:prstGeom prst="line">
            <a:avLst/>
          </a:prstGeom>
          <a:ln w="63500">
            <a:solidFill>
              <a:srgbClr val="0366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o 24">
            <a:extLst>
              <a:ext uri="{FF2B5EF4-FFF2-40B4-BE49-F238E27FC236}">
                <a16:creationId xmlns:a16="http://schemas.microsoft.com/office/drawing/2014/main" id="{29255B7C-A129-43A2-B7F7-2D131E972C06}"/>
              </a:ext>
            </a:extLst>
          </p:cNvPr>
          <p:cNvGrpSpPr/>
          <p:nvPr/>
        </p:nvGrpSpPr>
        <p:grpSpPr>
          <a:xfrm>
            <a:off x="10325100" y="6514584"/>
            <a:ext cx="1798729" cy="343416"/>
            <a:chOff x="9820275" y="6305885"/>
            <a:chExt cx="1798729" cy="343416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3CA6885B-1CA0-41B6-AD0D-0C9F72DDD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323" t="93814" r="27498" b="217"/>
            <a:stretch/>
          </p:blipFill>
          <p:spPr>
            <a:xfrm>
              <a:off x="9820275" y="6305885"/>
              <a:ext cx="1798729" cy="179376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1000E4C3-0BB9-4AD7-BA3C-9E5D76C33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6644" b="16696"/>
            <a:stretch/>
          </p:blipFill>
          <p:spPr>
            <a:xfrm>
              <a:off x="9820275" y="6491017"/>
              <a:ext cx="1798729" cy="158284"/>
            </a:xfrm>
            <a:prstGeom prst="rect">
              <a:avLst/>
            </a:prstGeom>
          </p:spPr>
        </p:pic>
      </p:grpSp>
      <p:sp>
        <p:nvSpPr>
          <p:cNvPr id="24" name="Google Shape;296;p30"/>
          <p:cNvSpPr txBox="1"/>
          <p:nvPr/>
        </p:nvSpPr>
        <p:spPr>
          <a:xfrm>
            <a:off x="3745820" y="2199260"/>
            <a:ext cx="4700359" cy="245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595959"/>
              </a:buClr>
            </a:pPr>
            <a:r>
              <a:rPr lang="es-PE" sz="4000" b="1" dirty="0">
                <a:solidFill>
                  <a:srgbClr val="00B050"/>
                </a:solidFill>
                <a:latin typeface="Arial"/>
                <a:cs typeface="Arial"/>
                <a:sym typeface="Arial"/>
              </a:rPr>
              <a:t> EXPERIENCIAS </a:t>
            </a:r>
          </a:p>
          <a:p>
            <a:pPr algn="ctr">
              <a:buClr>
                <a:srgbClr val="595959"/>
              </a:buClr>
            </a:pPr>
            <a:r>
              <a:rPr lang="es-PE" sz="4000" b="1" dirty="0">
                <a:solidFill>
                  <a:srgbClr val="00B050"/>
                </a:solidFill>
                <a:latin typeface="Arial"/>
                <a:cs typeface="Arial"/>
                <a:sym typeface="Arial"/>
              </a:rPr>
              <a:t>EN </a:t>
            </a:r>
          </a:p>
          <a:p>
            <a:pPr algn="ctr">
              <a:buClr>
                <a:srgbClr val="595959"/>
              </a:buClr>
            </a:pPr>
            <a:r>
              <a:rPr lang="es-PE" sz="4000" b="1" dirty="0">
                <a:solidFill>
                  <a:srgbClr val="00B050"/>
                </a:solidFill>
                <a:latin typeface="Arial"/>
                <a:cs typeface="Arial"/>
                <a:sym typeface="Arial"/>
              </a:rPr>
              <a:t>SAN MARTIN</a:t>
            </a:r>
            <a:endParaRPr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66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5B4C89D5-BF22-4BDB-A95D-2351B6A3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5" name="Picture 1" descr="Membretado">
            <a:extLst>
              <a:ext uri="{FF2B5EF4-FFF2-40B4-BE49-F238E27FC236}">
                <a16:creationId xmlns:a16="http://schemas.microsoft.com/office/drawing/2014/main" id="{7F79ED5B-8C5E-46AE-AD79-79370B2AE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" r="74643" b="3632"/>
          <a:stretch/>
        </p:blipFill>
        <p:spPr bwMode="auto">
          <a:xfrm>
            <a:off x="192041" y="41334"/>
            <a:ext cx="1694011" cy="83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1DB27EF-C89A-4403-BEA7-AE043744785B}"/>
              </a:ext>
            </a:extLst>
          </p:cNvPr>
          <p:cNvSpPr txBox="1"/>
          <p:nvPr/>
        </p:nvSpPr>
        <p:spPr>
          <a:xfrm>
            <a:off x="2825626" y="-16893"/>
            <a:ext cx="92982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San Martín:</a:t>
            </a:r>
            <a:endParaRPr lang="es-PE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s-PE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s-PE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hacia una visión de futuro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49C6489-5BBF-4014-93D2-2D37374477E0}"/>
              </a:ext>
            </a:extLst>
          </p:cNvPr>
          <p:cNvCxnSpPr>
            <a:cxnSpLocks/>
          </p:cNvCxnSpPr>
          <p:nvPr/>
        </p:nvCxnSpPr>
        <p:spPr>
          <a:xfrm flipV="1">
            <a:off x="0" y="942845"/>
            <a:ext cx="12192000" cy="757"/>
          </a:xfrm>
          <a:prstGeom prst="line">
            <a:avLst/>
          </a:prstGeom>
          <a:ln w="63500">
            <a:solidFill>
              <a:srgbClr val="0366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o 24">
            <a:extLst>
              <a:ext uri="{FF2B5EF4-FFF2-40B4-BE49-F238E27FC236}">
                <a16:creationId xmlns:a16="http://schemas.microsoft.com/office/drawing/2014/main" id="{29255B7C-A129-43A2-B7F7-2D131E972C06}"/>
              </a:ext>
            </a:extLst>
          </p:cNvPr>
          <p:cNvGrpSpPr/>
          <p:nvPr/>
        </p:nvGrpSpPr>
        <p:grpSpPr>
          <a:xfrm>
            <a:off x="10325100" y="6514584"/>
            <a:ext cx="1798729" cy="343416"/>
            <a:chOff x="9820275" y="6305885"/>
            <a:chExt cx="1798729" cy="343416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3CA6885B-1CA0-41B6-AD0D-0C9F72DDD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323" t="93814" r="27498" b="217"/>
            <a:stretch/>
          </p:blipFill>
          <p:spPr>
            <a:xfrm>
              <a:off x="9820275" y="6305885"/>
              <a:ext cx="1798729" cy="179376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1000E4C3-0BB9-4AD7-BA3C-9E5D76C33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6644" b="16696"/>
            <a:stretch/>
          </p:blipFill>
          <p:spPr>
            <a:xfrm>
              <a:off x="9820275" y="6491017"/>
              <a:ext cx="1798729" cy="158284"/>
            </a:xfrm>
            <a:prstGeom prst="rect">
              <a:avLst/>
            </a:prstGeom>
          </p:spPr>
        </p:pic>
      </p:grpSp>
      <p:sp>
        <p:nvSpPr>
          <p:cNvPr id="30" name="Rectángulo 29"/>
          <p:cNvSpPr/>
          <p:nvPr/>
        </p:nvSpPr>
        <p:spPr>
          <a:xfrm>
            <a:off x="465473" y="1020739"/>
            <a:ext cx="11261053" cy="492443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PE" sz="2600" b="1" dirty="0">
                <a:solidFill>
                  <a:schemeClr val="tx1"/>
                </a:solidFill>
              </a:rPr>
              <a:t>Inicios para acceder a un contrato de cesión en uso para sistemas agroforestales </a:t>
            </a:r>
            <a:endParaRPr lang="es-PE" sz="2600" dirty="0">
              <a:solidFill>
                <a:schemeClr val="tx1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67038" y="1750238"/>
            <a:ext cx="2787799" cy="4464496"/>
            <a:chOff x="38815" y="2508646"/>
            <a:chExt cx="2054998" cy="3242612"/>
          </a:xfrm>
        </p:grpSpPr>
        <p:sp>
          <p:nvSpPr>
            <p:cNvPr id="12" name="2 Cheurón"/>
            <p:cNvSpPr/>
            <p:nvPr/>
          </p:nvSpPr>
          <p:spPr>
            <a:xfrm>
              <a:off x="41585" y="5319210"/>
              <a:ext cx="2052228" cy="432048"/>
            </a:xfrm>
            <a:prstGeom prst="chevron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PE" sz="2400" b="1" dirty="0">
                  <a:solidFill>
                    <a:schemeClr val="bg1"/>
                  </a:solidFill>
                </a:rPr>
                <a:t>2016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89502" y="2508646"/>
              <a:ext cx="1719537" cy="14977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PE" sz="1600" dirty="0"/>
                <a:t>Verificación y constatación en campo de sistemas agroforestales a Nivel de Consultoría ICRAF – GIZ, en el sector Marisol, provincia de Mariscal Cáceres</a:t>
              </a:r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15" y="4078306"/>
              <a:ext cx="933132" cy="1153472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923" y="4078306"/>
              <a:ext cx="920515" cy="1164389"/>
            </a:xfrm>
            <a:prstGeom prst="rect">
              <a:avLst/>
            </a:prstGeom>
          </p:spPr>
        </p:pic>
      </p:grpSp>
      <p:grpSp>
        <p:nvGrpSpPr>
          <p:cNvPr id="18" name="Grupo 17"/>
          <p:cNvGrpSpPr/>
          <p:nvPr/>
        </p:nvGrpSpPr>
        <p:grpSpPr>
          <a:xfrm>
            <a:off x="8489335" y="1712801"/>
            <a:ext cx="3539533" cy="4457084"/>
            <a:chOff x="6106744" y="2268479"/>
            <a:chExt cx="2948861" cy="3478926"/>
          </a:xfrm>
        </p:grpSpPr>
        <p:sp>
          <p:nvSpPr>
            <p:cNvPr id="19" name="2 Cheurón"/>
            <p:cNvSpPr/>
            <p:nvPr/>
          </p:nvSpPr>
          <p:spPr>
            <a:xfrm>
              <a:off x="6106744" y="5315357"/>
              <a:ext cx="2948861" cy="432048"/>
            </a:xfrm>
            <a:prstGeom prst="chevron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PE" sz="2400" b="1" dirty="0">
                  <a:solidFill>
                    <a:schemeClr val="bg1"/>
                  </a:solidFill>
                </a:rPr>
                <a:t>2018</a:t>
              </a:r>
            </a:p>
          </p:txBody>
        </p:sp>
        <p:sp>
          <p:nvSpPr>
            <p:cNvPr id="20" name="9 Rectángulo"/>
            <p:cNvSpPr/>
            <p:nvPr/>
          </p:nvSpPr>
          <p:spPr>
            <a:xfrm>
              <a:off x="6106744" y="2291915"/>
              <a:ext cx="1354577" cy="2978763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PE" sz="1200" b="1" dirty="0"/>
                <a:t>29 y 30 ENERO</a:t>
              </a:r>
            </a:p>
            <a:p>
              <a:pPr lvl="0" algn="just"/>
              <a:r>
                <a:rPr lang="es-PE" sz="1200" dirty="0"/>
                <a:t>Se determina laborar un protocolo para otorgamiento de oficio.</a:t>
              </a:r>
            </a:p>
            <a:p>
              <a:pPr lvl="0" algn="just"/>
              <a:r>
                <a:rPr lang="es-PE" sz="1200" dirty="0"/>
                <a:t>Se identifica 02 áreas pilotos; distritos </a:t>
              </a:r>
              <a:r>
                <a:rPr lang="es-PE" sz="1200" dirty="0" err="1"/>
                <a:t>Huicungo</a:t>
              </a:r>
              <a:r>
                <a:rPr lang="es-PE" sz="1200" dirty="0"/>
                <a:t> y </a:t>
              </a:r>
              <a:r>
                <a:rPr lang="es-PE" sz="1200" dirty="0" err="1"/>
                <a:t>Pachiza</a:t>
              </a:r>
              <a:r>
                <a:rPr lang="es-PE" sz="1200" dirty="0"/>
                <a:t>-Mariscal Cáceres.  Y distrito Alonso de Alvarado-Roque - Lamas </a:t>
              </a:r>
            </a:p>
            <a:p>
              <a:pPr lvl="0" algn="just"/>
              <a:r>
                <a:rPr lang="es-PE" sz="1200" dirty="0"/>
                <a:t>Se establece un acuerdo de cooperantes FUNDAVI, ACOPAGRO, ORO VERDE Y MDA</a:t>
              </a:r>
            </a:p>
          </p:txBody>
        </p:sp>
        <p:sp>
          <p:nvSpPr>
            <p:cNvPr id="21" name="9 Rectángulo"/>
            <p:cNvSpPr/>
            <p:nvPr/>
          </p:nvSpPr>
          <p:spPr>
            <a:xfrm>
              <a:off x="7518607" y="2268479"/>
              <a:ext cx="1285109" cy="2978763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PE" sz="1200" b="1" dirty="0"/>
                <a:t>12 de MARZO</a:t>
              </a:r>
            </a:p>
            <a:p>
              <a:pPr lvl="0" algn="just"/>
              <a:r>
                <a:rPr lang="es-PE" sz="1200" dirty="0"/>
                <a:t>Socialización GL, Roque y </a:t>
              </a:r>
              <a:r>
                <a:rPr lang="es-PE" sz="1200" dirty="0" err="1"/>
                <a:t>Huicungo</a:t>
              </a:r>
              <a:r>
                <a:rPr lang="es-PE" sz="1200" dirty="0"/>
                <a:t>.</a:t>
              </a:r>
            </a:p>
            <a:p>
              <a:pPr lvl="0" algn="just"/>
              <a:r>
                <a:rPr lang="es-PE" sz="1200" dirty="0"/>
                <a:t>Evaluación de formatos a incorporar en el levantamiento de información de campo, para el proceso de otorgamiento de oficio.</a:t>
              </a:r>
            </a:p>
            <a:p>
              <a:pPr lvl="0" algn="just"/>
              <a:r>
                <a:rPr lang="es-PE" sz="1200" dirty="0"/>
                <a:t>DRASAM/TITULACIÓN, ARA/DEACRN Y MDA.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3512459" y="1749003"/>
            <a:ext cx="4871687" cy="4458318"/>
            <a:chOff x="1906880" y="2276273"/>
            <a:chExt cx="4387787" cy="3474984"/>
          </a:xfrm>
        </p:grpSpPr>
        <p:sp>
          <p:nvSpPr>
            <p:cNvPr id="23" name="2 Cheurón"/>
            <p:cNvSpPr/>
            <p:nvPr/>
          </p:nvSpPr>
          <p:spPr>
            <a:xfrm>
              <a:off x="1922243" y="5319209"/>
              <a:ext cx="4372424" cy="432048"/>
            </a:xfrm>
            <a:prstGeom prst="chevron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PE" sz="2400" b="1" dirty="0">
                  <a:solidFill>
                    <a:schemeClr val="bg1"/>
                  </a:solidFill>
                </a:rPr>
                <a:t>2017</a:t>
              </a:r>
            </a:p>
          </p:txBody>
        </p:sp>
        <p:sp>
          <p:nvSpPr>
            <p:cNvPr id="24" name="9 Rectángulo"/>
            <p:cNvSpPr/>
            <p:nvPr/>
          </p:nvSpPr>
          <p:spPr>
            <a:xfrm>
              <a:off x="1906880" y="2277235"/>
              <a:ext cx="1124728" cy="299537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PE" sz="1200" b="1" dirty="0"/>
                <a:t>24 de ENERO</a:t>
              </a:r>
            </a:p>
            <a:p>
              <a:pPr algn="just">
                <a:defRPr/>
              </a:pPr>
              <a:r>
                <a:rPr lang="es-PE" sz="1200" dirty="0"/>
                <a:t>Socialización de la experiencia de MDA en Roque en café.</a:t>
              </a:r>
            </a:p>
            <a:p>
              <a:pPr algn="just"/>
              <a:r>
                <a:rPr lang="es-PE" sz="1200" dirty="0">
                  <a:latin typeface="Calibri" panose="020F0502020204030204" pitchFamily="34" charset="0"/>
                </a:rPr>
                <a:t>Se remite propuesta de gradualidad en pago de DA para incorporar al   Lineamiento para el otorgamiento de contratos de</a:t>
              </a:r>
            </a:p>
            <a:p>
              <a:pPr algn="just"/>
              <a:r>
                <a:rPr lang="es-PE" sz="1200" dirty="0">
                  <a:latin typeface="Calibri" panose="020F0502020204030204" pitchFamily="34" charset="0"/>
                </a:rPr>
                <a:t>       cesión en uso para sistemas      agroforestales.</a:t>
              </a:r>
              <a:endParaRPr lang="es-PE" sz="1200" dirty="0"/>
            </a:p>
            <a:p>
              <a:pPr algn="just">
                <a:defRPr/>
              </a:pPr>
              <a:endParaRPr lang="es-PE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9 Rectángulo"/>
            <p:cNvSpPr/>
            <p:nvPr/>
          </p:nvSpPr>
          <p:spPr>
            <a:xfrm>
              <a:off x="3038909" y="2277235"/>
              <a:ext cx="1039604" cy="299537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PE" sz="1200" b="1" dirty="0"/>
                <a:t>9 de MARZO</a:t>
              </a:r>
            </a:p>
            <a:p>
              <a:pPr algn="just"/>
              <a:r>
                <a:rPr lang="es-PE" sz="1200" dirty="0"/>
                <a:t>Socialización del proceso de otorgamiento del Título Habilitante “Contrato de Cesión en Uso en Sistemas Agroforestales” en el distrito de Alonso de Alvarado – Roque  a representantes de 11 organizaciones</a:t>
              </a:r>
              <a:endParaRPr lang="es-PE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9 Rectángulo"/>
            <p:cNvSpPr/>
            <p:nvPr/>
          </p:nvSpPr>
          <p:spPr>
            <a:xfrm>
              <a:off x="4093757" y="2276273"/>
              <a:ext cx="938050" cy="2997294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PE" sz="1200" b="1" dirty="0"/>
                <a:t>18 de SEPTIEMBRE</a:t>
              </a:r>
            </a:p>
            <a:p>
              <a:pPr lvl="0" algn="just"/>
              <a:r>
                <a:rPr lang="es-PE" sz="1200" dirty="0"/>
                <a:t>Se determinó como áreas posibles</a:t>
              </a:r>
              <a:r>
                <a:rPr lang="es-ES" sz="1200" dirty="0"/>
                <a:t> Roque, </a:t>
              </a:r>
              <a:r>
                <a:rPr lang="es-ES" sz="1200" dirty="0" err="1"/>
                <a:t>Soritor</a:t>
              </a:r>
              <a:r>
                <a:rPr lang="es-ES" sz="1200" dirty="0"/>
                <a:t>, Ámbito de </a:t>
              </a:r>
              <a:r>
                <a:rPr lang="es-ES" sz="1200" dirty="0" err="1"/>
                <a:t>Proceja</a:t>
              </a:r>
              <a:r>
                <a:rPr lang="es-ES" sz="1200" dirty="0"/>
                <a:t> y </a:t>
              </a:r>
              <a:r>
                <a:rPr lang="es-ES" sz="1200" dirty="0" err="1"/>
                <a:t>Huayabamba</a:t>
              </a:r>
              <a:r>
                <a:rPr lang="es-ES" sz="1200" dirty="0"/>
                <a:t> (</a:t>
              </a:r>
              <a:r>
                <a:rPr lang="es-ES" sz="1200" dirty="0" err="1"/>
                <a:t>Huicungo</a:t>
              </a:r>
              <a:r>
                <a:rPr lang="es-ES" sz="1050" dirty="0"/>
                <a:t>)</a:t>
              </a:r>
              <a:endParaRPr lang="es-PE" sz="1050" dirty="0"/>
            </a:p>
          </p:txBody>
        </p:sp>
        <p:sp>
          <p:nvSpPr>
            <p:cNvPr id="32" name="9 Rectángulo"/>
            <p:cNvSpPr/>
            <p:nvPr/>
          </p:nvSpPr>
          <p:spPr>
            <a:xfrm>
              <a:off x="5047051" y="2277235"/>
              <a:ext cx="1117450" cy="299922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PE" sz="1200" b="1" dirty="0"/>
                <a:t>DICIEMBRE</a:t>
              </a:r>
            </a:p>
            <a:p>
              <a:pPr lvl="0" algn="just"/>
              <a:r>
                <a:rPr lang="es-PE" sz="1200" dirty="0"/>
                <a:t>Socialización de los lineamientos aprobados en Roque.</a:t>
              </a:r>
            </a:p>
            <a:p>
              <a:pPr lvl="0" algn="just"/>
              <a:r>
                <a:rPr lang="es-PE" sz="1200" dirty="0"/>
                <a:t>Cadenas productivas</a:t>
              </a:r>
            </a:p>
            <a:p>
              <a:pPr lvl="0" algn="just"/>
              <a:r>
                <a:rPr lang="es-PE" sz="1200" dirty="0"/>
                <a:t>Forma de toma de datos</a:t>
              </a:r>
            </a:p>
            <a:p>
              <a:pPr lvl="0" algn="just"/>
              <a:endParaRPr lang="es-PE" sz="1050" dirty="0"/>
            </a:p>
            <a:p>
              <a:pPr lvl="0" algn="just"/>
              <a:endParaRPr lang="es-PE" sz="1050" dirty="0"/>
            </a:p>
            <a:p>
              <a:pPr lvl="0" algn="just"/>
              <a:endParaRPr lang="es-PE" sz="1050" dirty="0"/>
            </a:p>
            <a:p>
              <a:pPr lvl="0" algn="just"/>
              <a:endParaRPr lang="es-PE" sz="1050" dirty="0"/>
            </a:p>
            <a:p>
              <a:pPr lvl="0" algn="just"/>
              <a:endParaRPr lang="es-PE" sz="1050" dirty="0"/>
            </a:p>
            <a:p>
              <a:pPr lvl="0" algn="just"/>
              <a:endParaRPr lang="es-PE" sz="1050" dirty="0"/>
            </a:p>
          </p:txBody>
        </p:sp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0142" y="4123846"/>
              <a:ext cx="966421" cy="1098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4271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5B4C89D5-BF22-4BDB-A95D-2351B6A3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5" name="Picture 1" descr="Membretado">
            <a:extLst>
              <a:ext uri="{FF2B5EF4-FFF2-40B4-BE49-F238E27FC236}">
                <a16:creationId xmlns:a16="http://schemas.microsoft.com/office/drawing/2014/main" id="{7F79ED5B-8C5E-46AE-AD79-79370B2AE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" r="74643" b="3632"/>
          <a:stretch/>
        </p:blipFill>
        <p:spPr bwMode="auto">
          <a:xfrm>
            <a:off x="192041" y="41334"/>
            <a:ext cx="1694011" cy="83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1DB27EF-C89A-4403-BEA7-AE043744785B}"/>
              </a:ext>
            </a:extLst>
          </p:cNvPr>
          <p:cNvSpPr txBox="1"/>
          <p:nvPr/>
        </p:nvSpPr>
        <p:spPr>
          <a:xfrm>
            <a:off x="2825626" y="-16893"/>
            <a:ext cx="92982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San Martín:</a:t>
            </a:r>
            <a:endParaRPr lang="es-PE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s-PE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s-PE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hacia una visión de futuro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49C6489-5BBF-4014-93D2-2D37374477E0}"/>
              </a:ext>
            </a:extLst>
          </p:cNvPr>
          <p:cNvCxnSpPr>
            <a:cxnSpLocks/>
          </p:cNvCxnSpPr>
          <p:nvPr/>
        </p:nvCxnSpPr>
        <p:spPr>
          <a:xfrm flipV="1">
            <a:off x="0" y="942845"/>
            <a:ext cx="12192000" cy="757"/>
          </a:xfrm>
          <a:prstGeom prst="line">
            <a:avLst/>
          </a:prstGeom>
          <a:ln w="63500">
            <a:solidFill>
              <a:srgbClr val="0366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o 24">
            <a:extLst>
              <a:ext uri="{FF2B5EF4-FFF2-40B4-BE49-F238E27FC236}">
                <a16:creationId xmlns:a16="http://schemas.microsoft.com/office/drawing/2014/main" id="{29255B7C-A129-43A2-B7F7-2D131E972C06}"/>
              </a:ext>
            </a:extLst>
          </p:cNvPr>
          <p:cNvGrpSpPr/>
          <p:nvPr/>
        </p:nvGrpSpPr>
        <p:grpSpPr>
          <a:xfrm>
            <a:off x="10325100" y="6514584"/>
            <a:ext cx="1798729" cy="343416"/>
            <a:chOff x="9820275" y="6305885"/>
            <a:chExt cx="1798729" cy="343416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3CA6885B-1CA0-41B6-AD0D-0C9F72DDD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323" t="93814" r="27498" b="217"/>
            <a:stretch/>
          </p:blipFill>
          <p:spPr>
            <a:xfrm>
              <a:off x="9820275" y="6305885"/>
              <a:ext cx="1798729" cy="179376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1000E4C3-0BB9-4AD7-BA3C-9E5D76C33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6644" b="16696"/>
            <a:stretch/>
          </p:blipFill>
          <p:spPr>
            <a:xfrm>
              <a:off x="9820275" y="6491017"/>
              <a:ext cx="1798729" cy="158284"/>
            </a:xfrm>
            <a:prstGeom prst="rect">
              <a:avLst/>
            </a:prstGeom>
          </p:spPr>
        </p:pic>
      </p:grpSp>
      <p:sp>
        <p:nvSpPr>
          <p:cNvPr id="30" name="Rectángulo 29"/>
          <p:cNvSpPr/>
          <p:nvPr/>
        </p:nvSpPr>
        <p:spPr>
          <a:xfrm>
            <a:off x="146324" y="2575164"/>
            <a:ext cx="2521703" cy="2092881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PE" sz="2600" b="1" dirty="0">
                <a:solidFill>
                  <a:schemeClr val="tx1"/>
                </a:solidFill>
              </a:rPr>
              <a:t>Reuniones </a:t>
            </a:r>
          </a:p>
          <a:p>
            <a:pPr algn="ctr"/>
            <a:r>
              <a:rPr lang="es-PE" sz="2600" b="1" dirty="0">
                <a:solidFill>
                  <a:schemeClr val="tx1"/>
                </a:solidFill>
              </a:rPr>
              <a:t>y coordinaciones con autoridades locales claves para el proceso </a:t>
            </a:r>
            <a:endParaRPr lang="es-PE" sz="2600" dirty="0">
              <a:solidFill>
                <a:schemeClr val="tx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320" y="3876541"/>
            <a:ext cx="4984277" cy="295003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321" y="1295014"/>
            <a:ext cx="2895590" cy="242346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503" y="1282843"/>
            <a:ext cx="2856802" cy="2408942"/>
          </a:xfrm>
          <a:prstGeom prst="rect">
            <a:avLst/>
          </a:prstGeom>
        </p:spPr>
      </p:pic>
      <p:pic>
        <p:nvPicPr>
          <p:cNvPr id="18" name="Imagen 17" descr="C:\Users\USUARIO HP\Desktop\679266ba-b0dc-443c-9627-335f25f2956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30" y="1301737"/>
            <a:ext cx="3181080" cy="2392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688" y="3876541"/>
            <a:ext cx="3898543" cy="290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26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5B4C89D5-BF22-4BDB-A95D-2351B6A3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5" name="Picture 1" descr="Membretado">
            <a:extLst>
              <a:ext uri="{FF2B5EF4-FFF2-40B4-BE49-F238E27FC236}">
                <a16:creationId xmlns:a16="http://schemas.microsoft.com/office/drawing/2014/main" id="{7F79ED5B-8C5E-46AE-AD79-79370B2AE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" r="74643" b="3632"/>
          <a:stretch/>
        </p:blipFill>
        <p:spPr bwMode="auto">
          <a:xfrm>
            <a:off x="192041" y="41334"/>
            <a:ext cx="1694011" cy="83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1DB27EF-C89A-4403-BEA7-AE043744785B}"/>
              </a:ext>
            </a:extLst>
          </p:cNvPr>
          <p:cNvSpPr txBox="1"/>
          <p:nvPr/>
        </p:nvSpPr>
        <p:spPr>
          <a:xfrm>
            <a:off x="2825626" y="-16893"/>
            <a:ext cx="92982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San Martín:</a:t>
            </a:r>
            <a:endParaRPr lang="es-PE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s-PE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s-PE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hacia una visión de futuro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49C6489-5BBF-4014-93D2-2D37374477E0}"/>
              </a:ext>
            </a:extLst>
          </p:cNvPr>
          <p:cNvCxnSpPr>
            <a:cxnSpLocks/>
          </p:cNvCxnSpPr>
          <p:nvPr/>
        </p:nvCxnSpPr>
        <p:spPr>
          <a:xfrm flipV="1">
            <a:off x="0" y="942845"/>
            <a:ext cx="12192000" cy="757"/>
          </a:xfrm>
          <a:prstGeom prst="line">
            <a:avLst/>
          </a:prstGeom>
          <a:ln w="63500">
            <a:solidFill>
              <a:srgbClr val="0366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o 24">
            <a:extLst>
              <a:ext uri="{FF2B5EF4-FFF2-40B4-BE49-F238E27FC236}">
                <a16:creationId xmlns:a16="http://schemas.microsoft.com/office/drawing/2014/main" id="{29255B7C-A129-43A2-B7F7-2D131E972C06}"/>
              </a:ext>
            </a:extLst>
          </p:cNvPr>
          <p:cNvGrpSpPr/>
          <p:nvPr/>
        </p:nvGrpSpPr>
        <p:grpSpPr>
          <a:xfrm>
            <a:off x="10325100" y="6514584"/>
            <a:ext cx="1798729" cy="343416"/>
            <a:chOff x="9820275" y="6305885"/>
            <a:chExt cx="1798729" cy="343416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3CA6885B-1CA0-41B6-AD0D-0C9F72DDD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323" t="93814" r="27498" b="217"/>
            <a:stretch/>
          </p:blipFill>
          <p:spPr>
            <a:xfrm>
              <a:off x="9820275" y="6305885"/>
              <a:ext cx="1798729" cy="179376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1000E4C3-0BB9-4AD7-BA3C-9E5D76C33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6644" b="16696"/>
            <a:stretch/>
          </p:blipFill>
          <p:spPr>
            <a:xfrm>
              <a:off x="9820275" y="6491017"/>
              <a:ext cx="1798729" cy="158284"/>
            </a:xfrm>
            <a:prstGeom prst="rect">
              <a:avLst/>
            </a:prstGeom>
          </p:spPr>
        </p:pic>
      </p:grpSp>
      <p:grpSp>
        <p:nvGrpSpPr>
          <p:cNvPr id="28" name="Grupo 27"/>
          <p:cNvGrpSpPr/>
          <p:nvPr/>
        </p:nvGrpSpPr>
        <p:grpSpPr>
          <a:xfrm>
            <a:off x="501669" y="2713875"/>
            <a:ext cx="4371379" cy="2640067"/>
            <a:chOff x="46007" y="1699925"/>
            <a:chExt cx="4194144" cy="1838424"/>
          </a:xfrm>
        </p:grpSpPr>
        <p:sp>
          <p:nvSpPr>
            <p:cNvPr id="34" name="CuadroTexto 33"/>
            <p:cNvSpPr txBox="1"/>
            <p:nvPr/>
          </p:nvSpPr>
          <p:spPr>
            <a:xfrm>
              <a:off x="46007" y="2338066"/>
              <a:ext cx="2237902" cy="57866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Reunión de trabajo – Equipo técnico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(Enero 2018)</a:t>
              </a:r>
            </a:p>
          </p:txBody>
        </p:sp>
        <p:sp>
          <p:nvSpPr>
            <p:cNvPr id="35" name="Abrir llave 34"/>
            <p:cNvSpPr/>
            <p:nvPr/>
          </p:nvSpPr>
          <p:spPr>
            <a:xfrm>
              <a:off x="2394185" y="1699925"/>
              <a:ext cx="486054" cy="1735034"/>
            </a:xfrm>
            <a:prstGeom prst="leftBrac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2990515" y="1744495"/>
              <a:ext cx="1249636" cy="1793854"/>
              <a:chOff x="4105774" y="1997135"/>
              <a:chExt cx="1666183" cy="2391806"/>
            </a:xfrm>
          </p:grpSpPr>
          <p:sp>
            <p:nvSpPr>
              <p:cNvPr id="37" name="CuadroTexto 36"/>
              <p:cNvSpPr txBox="1"/>
              <p:nvPr/>
            </p:nvSpPr>
            <p:spPr>
              <a:xfrm>
                <a:off x="4118714" y="1997135"/>
                <a:ext cx="698693" cy="368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ARA</a:t>
                </a:r>
              </a:p>
            </p:txBody>
          </p:sp>
          <p:sp>
            <p:nvSpPr>
              <p:cNvPr id="38" name="CuadroTexto 37"/>
              <p:cNvSpPr txBox="1"/>
              <p:nvPr/>
            </p:nvSpPr>
            <p:spPr>
              <a:xfrm>
                <a:off x="4118714" y="2268371"/>
                <a:ext cx="847011" cy="368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GRDE</a:t>
                </a:r>
              </a:p>
            </p:txBody>
          </p:sp>
          <p:sp>
            <p:nvSpPr>
              <p:cNvPr id="39" name="CuadroTexto 38"/>
              <p:cNvSpPr txBox="1"/>
              <p:nvPr/>
            </p:nvSpPr>
            <p:spPr>
              <a:xfrm>
                <a:off x="4148378" y="2526785"/>
                <a:ext cx="787683" cy="368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MDA</a:t>
                </a:r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>
                <a:off x="4132158" y="2805381"/>
                <a:ext cx="1223512" cy="368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FUNDAVI</a:t>
                </a:r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4127596" y="3115100"/>
                <a:ext cx="1467663" cy="368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ACOPAGRO</a:t>
                </a:r>
              </a:p>
            </p:txBody>
          </p:sp>
          <p:sp>
            <p:nvSpPr>
              <p:cNvPr id="42" name="CuadroTexto 41"/>
              <p:cNvSpPr txBox="1"/>
              <p:nvPr/>
            </p:nvSpPr>
            <p:spPr>
              <a:xfrm>
                <a:off x="4127596" y="3392604"/>
                <a:ext cx="1490483" cy="368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ORO VERDE</a:t>
                </a:r>
              </a:p>
            </p:txBody>
          </p:sp>
          <p:sp>
            <p:nvSpPr>
              <p:cNvPr id="43" name="CuadroTexto 42"/>
              <p:cNvSpPr txBox="1"/>
              <p:nvPr/>
            </p:nvSpPr>
            <p:spPr>
              <a:xfrm>
                <a:off x="4105774" y="3721090"/>
                <a:ext cx="1666183" cy="368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PUR PROJECT</a:t>
                </a:r>
              </a:p>
            </p:txBody>
          </p:sp>
          <p:sp>
            <p:nvSpPr>
              <p:cNvPr id="44" name="CuadroTexto 43"/>
              <p:cNvSpPr txBox="1"/>
              <p:nvPr/>
            </p:nvSpPr>
            <p:spPr>
              <a:xfrm>
                <a:off x="4105774" y="4019979"/>
                <a:ext cx="888083" cy="368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PEAM</a:t>
                </a:r>
              </a:p>
            </p:txBody>
          </p:sp>
        </p:grpSp>
      </p:grpSp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4"/>
          <a:srcRect l="18697" t="14094" r="17516" b="7980"/>
          <a:stretch/>
        </p:blipFill>
        <p:spPr>
          <a:xfrm>
            <a:off x="5087154" y="1013382"/>
            <a:ext cx="5237946" cy="579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2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5B4C89D5-BF22-4BDB-A95D-2351B6A3A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5" name="Picture 1" descr="Membretado">
            <a:extLst>
              <a:ext uri="{FF2B5EF4-FFF2-40B4-BE49-F238E27FC236}">
                <a16:creationId xmlns:a16="http://schemas.microsoft.com/office/drawing/2014/main" id="{7F79ED5B-8C5E-46AE-AD79-79370B2AE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" r="74643" b="3632"/>
          <a:stretch/>
        </p:blipFill>
        <p:spPr bwMode="auto">
          <a:xfrm>
            <a:off x="192041" y="41334"/>
            <a:ext cx="1694011" cy="83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1DB27EF-C89A-4403-BEA7-AE043744785B}"/>
              </a:ext>
            </a:extLst>
          </p:cNvPr>
          <p:cNvSpPr txBox="1"/>
          <p:nvPr/>
        </p:nvSpPr>
        <p:spPr>
          <a:xfrm>
            <a:off x="2825626" y="-16893"/>
            <a:ext cx="92982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San Martín:</a:t>
            </a:r>
            <a:endParaRPr lang="es-PE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s-PE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s-PE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hacia una visión de futuro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49C6489-5BBF-4014-93D2-2D37374477E0}"/>
              </a:ext>
            </a:extLst>
          </p:cNvPr>
          <p:cNvCxnSpPr>
            <a:cxnSpLocks/>
          </p:cNvCxnSpPr>
          <p:nvPr/>
        </p:nvCxnSpPr>
        <p:spPr>
          <a:xfrm flipV="1">
            <a:off x="0" y="942845"/>
            <a:ext cx="12192000" cy="757"/>
          </a:xfrm>
          <a:prstGeom prst="line">
            <a:avLst/>
          </a:prstGeom>
          <a:ln w="63500">
            <a:solidFill>
              <a:srgbClr val="0366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o 24">
            <a:extLst>
              <a:ext uri="{FF2B5EF4-FFF2-40B4-BE49-F238E27FC236}">
                <a16:creationId xmlns:a16="http://schemas.microsoft.com/office/drawing/2014/main" id="{29255B7C-A129-43A2-B7F7-2D131E972C06}"/>
              </a:ext>
            </a:extLst>
          </p:cNvPr>
          <p:cNvGrpSpPr/>
          <p:nvPr/>
        </p:nvGrpSpPr>
        <p:grpSpPr>
          <a:xfrm>
            <a:off x="10325100" y="6514584"/>
            <a:ext cx="1798729" cy="343416"/>
            <a:chOff x="9820275" y="6305885"/>
            <a:chExt cx="1798729" cy="343416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3CA6885B-1CA0-41B6-AD0D-0C9F72DDD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323" t="93814" r="27498" b="217"/>
            <a:stretch/>
          </p:blipFill>
          <p:spPr>
            <a:xfrm>
              <a:off x="9820275" y="6305885"/>
              <a:ext cx="1798729" cy="179376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1000E4C3-0BB9-4AD7-BA3C-9E5D76C33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6644" b="16696"/>
            <a:stretch/>
          </p:blipFill>
          <p:spPr>
            <a:xfrm>
              <a:off x="9820275" y="6491017"/>
              <a:ext cx="1798729" cy="158284"/>
            </a:xfrm>
            <a:prstGeom prst="rect">
              <a:avLst/>
            </a:prstGeom>
          </p:spPr>
        </p:pic>
      </p:grpSp>
      <p:pic>
        <p:nvPicPr>
          <p:cNvPr id="11" name="Imagen 10" descr="C:\Users\USUARIO HP\Desktop\679266ba-b0dc-443c-9627-335f25f2956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0" y="1602093"/>
            <a:ext cx="3248718" cy="2229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7" t="14743" r="24161" b="11543"/>
          <a:stretch/>
        </p:blipFill>
        <p:spPr bwMode="auto">
          <a:xfrm>
            <a:off x="3864077" y="1602093"/>
            <a:ext cx="3672349" cy="2229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14" name="Imagen 13" descr="C:\Users\Administrador\Downloads\IMG_20180427_104759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2" y="4065137"/>
            <a:ext cx="3248718" cy="2284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Imagen que contiene hierba, árbol, exterior, persona&#10;&#10;Descripción generada con confianza muy alta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44" y="1611580"/>
            <a:ext cx="3724910" cy="2219566"/>
          </a:xfrm>
          <a:prstGeom prst="rect">
            <a:avLst/>
          </a:prstGeom>
        </p:spPr>
      </p:pic>
      <p:pic>
        <p:nvPicPr>
          <p:cNvPr id="17" name="Imagen 16" descr="Imagen que contiene interior, suelo, edificio, vida&#10;&#10;Descripción generada con confianza muy alta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76" y="4065137"/>
            <a:ext cx="3672349" cy="2284898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4381613" y="1066598"/>
            <a:ext cx="2637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b="1" dirty="0"/>
              <a:t>Evaluación preliminar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8424017" y="1079258"/>
            <a:ext cx="312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b="1" dirty="0"/>
              <a:t>Levantamiento de información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709422" y="1079258"/>
            <a:ext cx="2637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b="1" dirty="0"/>
              <a:t>Socialización del proceso</a:t>
            </a:r>
          </a:p>
        </p:txBody>
      </p:sp>
      <p:pic>
        <p:nvPicPr>
          <p:cNvPr id="21" name="Google Shape;389;p3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959744" y="4074623"/>
            <a:ext cx="3724910" cy="227541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583430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830</Words>
  <Application>Microsoft Office PowerPoint</Application>
  <PresentationFormat>Panorámica</PresentationFormat>
  <Paragraphs>137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Courier</vt:lpstr>
      <vt:lpstr>Tahoma</vt:lpstr>
      <vt:lpstr>Times New Roman</vt:lpstr>
      <vt:lpstr>Verdana</vt:lpstr>
      <vt:lpstr>1_Tema de Office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ASTRID DOMY GUTIERREZ RUIZ</dc:creator>
  <cp:lastModifiedBy>efe</cp:lastModifiedBy>
  <cp:revision>98</cp:revision>
  <dcterms:created xsi:type="dcterms:W3CDTF">2019-02-28T16:28:31Z</dcterms:created>
  <dcterms:modified xsi:type="dcterms:W3CDTF">2019-08-13T12:59:32Z</dcterms:modified>
</cp:coreProperties>
</file>